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6E36-3B6E-4346-A2AA-72D6FC22332F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E1CE0-3522-4C4D-9D20-CADC0E3872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1603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6E36-3B6E-4346-A2AA-72D6FC22332F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E1CE0-3522-4C4D-9D20-CADC0E3872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3469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6E36-3B6E-4346-A2AA-72D6FC22332F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E1CE0-3522-4C4D-9D20-CADC0E3872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6034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6E36-3B6E-4346-A2AA-72D6FC22332F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E1CE0-3522-4C4D-9D20-CADC0E3872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5337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6E36-3B6E-4346-A2AA-72D6FC22332F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E1CE0-3522-4C4D-9D20-CADC0E3872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7382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6E36-3B6E-4346-A2AA-72D6FC22332F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E1CE0-3522-4C4D-9D20-CADC0E3872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5357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6E36-3B6E-4346-A2AA-72D6FC22332F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E1CE0-3522-4C4D-9D20-CADC0E3872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6114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6E36-3B6E-4346-A2AA-72D6FC22332F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E1CE0-3522-4C4D-9D20-CADC0E3872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9737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6E36-3B6E-4346-A2AA-72D6FC22332F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E1CE0-3522-4C4D-9D20-CADC0E3872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7811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6E36-3B6E-4346-A2AA-72D6FC22332F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E1CE0-3522-4C4D-9D20-CADC0E3872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4366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6E36-3B6E-4346-A2AA-72D6FC22332F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E1CE0-3522-4C4D-9D20-CADC0E3872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879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A6E36-3B6E-4346-A2AA-72D6FC22332F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E1CE0-3522-4C4D-9D20-CADC0E3872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2691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.gov.pl/Klasyfikacje/doc/pkd_nowelizacja/pkd_nowelizacja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pl/web/rolnictwo/wytyczne-podstawowe-w-zakresie-pomocy-finansowej-w-ramach-planu-strategicznego-dla-wspolnej-polityki-rolnej-na-lata-2023202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gov.pl/web/rolnictwo/wytyczne-szczegolowe-w-zakresie-przyznawania-i-wyplaty-pomocy-finansowej-w-ramach-planu-strategicznego-dla-wspolnej-polityki-rolnej-na-lata-20232027-dla-interwencji-i131-leaderrozwoj-lokalny-kierowany-przez-spolecznosc-rlks--komponent-wdrazanie-lsr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gd.pleszew.pl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gov.pl/web/arimr/ewidencja-producentow" TargetMode="External"/><Relationship Id="rId4" Type="http://schemas.openxmlformats.org/officeDocument/2006/relationships/hyperlink" Target="https://epue.arimr.gov.pl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gd.pleszew.pl/nabor-nr-1-2025-rd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pue.arimr.gov.pl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gd.pleszew.pl/wazne-informacje-dla-potencjalnych-wnioskodawcow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01CA06-EC5B-72CA-FA24-BB68C06DA9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8090" y="917012"/>
            <a:ext cx="10795819" cy="2387600"/>
          </a:xfrm>
        </p:spPr>
        <p:txBody>
          <a:bodyPr>
            <a:normAutofit fontScale="90000"/>
          </a:bodyPr>
          <a:lstStyle/>
          <a:p>
            <a:r>
              <a:rPr lang="pl-PL" dirty="0"/>
              <a:t>Spotkanie </a:t>
            </a:r>
            <a:r>
              <a:rPr lang="pl-PL" dirty="0" err="1"/>
              <a:t>informacyjno</a:t>
            </a:r>
            <a:r>
              <a:rPr lang="pl-PL" dirty="0"/>
              <a:t> – szkoleniowe dla potencjalnych beneficjentów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B042E10-D7D1-CFCE-F3EE-5EA948D2F2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953188"/>
          </a:xfrm>
        </p:spPr>
        <p:txBody>
          <a:bodyPr>
            <a:normAutofit/>
          </a:bodyPr>
          <a:lstStyle/>
          <a:p>
            <a:r>
              <a:rPr lang="pl-PL" dirty="0"/>
              <a:t>z zakresu rozwoju przedsiębiorczości, w tym rozwoju </a:t>
            </a:r>
            <a:r>
              <a:rPr lang="pl-PL" dirty="0" err="1"/>
              <a:t>biogospodarki</a:t>
            </a:r>
            <a:r>
              <a:rPr lang="pl-PL" dirty="0"/>
              <a:t> lub zielonej gospodarki poprzez </a:t>
            </a:r>
            <a:r>
              <a:rPr lang="pl-PL" b="1" dirty="0"/>
              <a:t>rozwijanie pozarolniczej działalności gospodarczej</a:t>
            </a:r>
            <a:r>
              <a:rPr lang="pl-PL" dirty="0"/>
              <a:t> (Rozwój DG)</a:t>
            </a:r>
          </a:p>
          <a:p>
            <a:r>
              <a:rPr lang="pl-PL" dirty="0"/>
              <a:t>Nabór nr 1/2025/RDG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1F0B404A-9C16-56EA-0CBB-3E2B9F005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51595"/>
            <a:ext cx="4038600" cy="3365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46A4F957-E59D-8068-5BBE-F990E39CE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6551595"/>
            <a:ext cx="4076700" cy="336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E8F0B9C0-4EE3-99CB-DFCB-490FAFB41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5300" y="6551595"/>
            <a:ext cx="4076700" cy="3365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8BB0E4E7-5A9E-3AEB-A7E3-6A1121212A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-549257"/>
            <a:ext cx="2857500" cy="2857500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07CEE187-D732-9C67-739A-637D094E60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091" y="5470883"/>
            <a:ext cx="11571815" cy="940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632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B79BB7-5628-8C40-1D0C-6C831B76E2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9E1E9DA9-67C4-7FFE-41B4-00A28982A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559" y="238907"/>
            <a:ext cx="9144000" cy="645497"/>
          </a:xfrm>
        </p:spPr>
        <p:txBody>
          <a:bodyPr>
            <a:normAutofit/>
          </a:bodyPr>
          <a:lstStyle/>
          <a:p>
            <a:pPr algn="l"/>
            <a:r>
              <a:rPr lang="pl-PL" sz="3600" dirty="0"/>
              <a:t>Warunki przyznania pomocy</a:t>
            </a: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D3C1F9D2-839E-6537-F154-A80129FCFD06}"/>
              </a:ext>
            </a:extLst>
          </p:cNvPr>
          <p:cNvGrpSpPr/>
          <p:nvPr/>
        </p:nvGrpSpPr>
        <p:grpSpPr>
          <a:xfrm>
            <a:off x="0" y="6551595"/>
            <a:ext cx="12192000" cy="336550"/>
            <a:chOff x="0" y="6551595"/>
            <a:chExt cx="12192000" cy="336550"/>
          </a:xfrm>
        </p:grpSpPr>
        <p:sp>
          <p:nvSpPr>
            <p:cNvPr id="5" name="Rectangle 44">
              <a:extLst>
                <a:ext uri="{FF2B5EF4-FFF2-40B4-BE49-F238E27FC236}">
                  <a16:creationId xmlns:a16="http://schemas.microsoft.com/office/drawing/2014/main" id="{E3E36C9C-0354-EB61-2AF9-33CC4F827B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51595"/>
              <a:ext cx="4038600" cy="3365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" name="Rectangle 45">
              <a:extLst>
                <a:ext uri="{FF2B5EF4-FFF2-40B4-BE49-F238E27FC236}">
                  <a16:creationId xmlns:a16="http://schemas.microsoft.com/office/drawing/2014/main" id="{5530FD1F-22F4-465D-D5B5-58B6C6648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6551595"/>
              <a:ext cx="4076700" cy="3365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" name="Rectangle 46">
              <a:extLst>
                <a:ext uri="{FF2B5EF4-FFF2-40B4-BE49-F238E27FC236}">
                  <a16:creationId xmlns:a16="http://schemas.microsoft.com/office/drawing/2014/main" id="{E1420A7B-2CBC-7F8F-BE90-7FC88F081C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5300" y="6551595"/>
              <a:ext cx="4076700" cy="3365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pic>
        <p:nvPicPr>
          <p:cNvPr id="11" name="Obraz 10">
            <a:extLst>
              <a:ext uri="{FF2B5EF4-FFF2-40B4-BE49-F238E27FC236}">
                <a16:creationId xmlns:a16="http://schemas.microsoft.com/office/drawing/2014/main" id="{0A380335-F8F3-61AB-76A3-36F79C7660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060" y="-200345"/>
            <a:ext cx="1524000" cy="1524000"/>
          </a:xfrm>
          <a:prstGeom prst="rect">
            <a:avLst/>
          </a:prstGeom>
        </p:spPr>
      </p:pic>
      <p:grpSp>
        <p:nvGrpSpPr>
          <p:cNvPr id="8" name="Grupa 7">
            <a:extLst>
              <a:ext uri="{FF2B5EF4-FFF2-40B4-BE49-F238E27FC236}">
                <a16:creationId xmlns:a16="http://schemas.microsoft.com/office/drawing/2014/main" id="{601C0852-39AE-AC0A-6CA7-AB30A009DCE8}"/>
              </a:ext>
            </a:extLst>
          </p:cNvPr>
          <p:cNvGrpSpPr/>
          <p:nvPr/>
        </p:nvGrpSpPr>
        <p:grpSpPr>
          <a:xfrm>
            <a:off x="314940" y="829816"/>
            <a:ext cx="9746840" cy="54588"/>
            <a:chOff x="0" y="6551595"/>
            <a:chExt cx="12192000" cy="336550"/>
          </a:xfrm>
        </p:grpSpPr>
        <p:sp>
          <p:nvSpPr>
            <p:cNvPr id="9" name="Rectangle 44">
              <a:extLst>
                <a:ext uri="{FF2B5EF4-FFF2-40B4-BE49-F238E27FC236}">
                  <a16:creationId xmlns:a16="http://schemas.microsoft.com/office/drawing/2014/main" id="{2FE66EAC-8E28-693C-BACF-E656F5726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51595"/>
              <a:ext cx="4038600" cy="3365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" name="Rectangle 45">
              <a:extLst>
                <a:ext uri="{FF2B5EF4-FFF2-40B4-BE49-F238E27FC236}">
                  <a16:creationId xmlns:a16="http://schemas.microsoft.com/office/drawing/2014/main" id="{3E83A9E3-330B-47C1-B0D7-8E31156B29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6551595"/>
              <a:ext cx="4076700" cy="3365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2" name="Rectangle 46">
              <a:extLst>
                <a:ext uri="{FF2B5EF4-FFF2-40B4-BE49-F238E27FC236}">
                  <a16:creationId xmlns:a16="http://schemas.microsoft.com/office/drawing/2014/main" id="{DE14E2E2-2175-3E54-5579-DCB6C2E52D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5300" y="6551595"/>
              <a:ext cx="4076700" cy="3365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81EBF697-9AD1-09AC-7592-A4749A68EB7F}"/>
              </a:ext>
            </a:extLst>
          </p:cNvPr>
          <p:cNvSpPr txBox="1"/>
          <p:nvPr/>
        </p:nvSpPr>
        <p:spPr>
          <a:xfrm>
            <a:off x="550606" y="1189703"/>
            <a:ext cx="110907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1. Operacja musi dotyczyć działalności zgodnej z celami LSR oraz być uzasadniona ekonomicznie, co potwierdzać powinien przedłożony uproszczony biznesplan, który powinien:</a:t>
            </a:r>
          </a:p>
          <a:p>
            <a:r>
              <a:rPr lang="pl-PL" sz="2000" dirty="0"/>
              <a:t>a) być racjonalny i uzasadniony zakresem operacji,</a:t>
            </a:r>
          </a:p>
          <a:p>
            <a:r>
              <a:rPr lang="pl-PL" sz="2000" dirty="0"/>
              <a:t>b) zawierać co najmniej:</a:t>
            </a:r>
          </a:p>
          <a:p>
            <a:r>
              <a:rPr lang="pl-PL" sz="2000" dirty="0"/>
              <a:t>● wskazanie celu, w tym zakładanego ilościowego lub wartościowego poziomu sprzedaży produktów lub usług,</a:t>
            </a:r>
          </a:p>
          <a:p>
            <a:r>
              <a:rPr lang="pl-PL" sz="2000" dirty="0"/>
              <a:t>● planowany zakres działań niezbędnych do osiągnięcia celu, w tym wskazanie zakresu rzeczowego i nakładów i finansowych,</a:t>
            </a:r>
          </a:p>
          <a:p>
            <a:r>
              <a:rPr lang="pl-PL" sz="2000" dirty="0"/>
              <a:t>● informacje dotyczące zasobów posiadanych przez wnioskodawcę niezbędnych ze względu na przedmiot operacji, którą zamierza realizować, w tym opis wyjściowej sytuacji ekonomicznej wnioskodawcy oraz kwalifikacji lub doświadczenia,</a:t>
            </a:r>
          </a:p>
          <a:p>
            <a:r>
              <a:rPr lang="pl-PL" sz="2000" dirty="0"/>
              <a:t>● informacje dotyczące sposobu prowadzenia działalności.</a:t>
            </a:r>
          </a:p>
          <a:p>
            <a:r>
              <a:rPr lang="pl-PL" sz="2000" dirty="0"/>
              <a:t>2. Operacja powinna przewidywać osiągnięcie co najmniej 30% docelowego zakładanego w biznesplanie ilościowego lub wartościowego poziomu sprzedaży produktów lub usług do dnia, w którym upłynie pełny rok obrachunkowy od dnia wypłaty pomocy.</a:t>
            </a:r>
          </a:p>
        </p:txBody>
      </p:sp>
    </p:spTree>
    <p:extLst>
      <p:ext uri="{BB962C8B-B14F-4D97-AF65-F5344CB8AC3E}">
        <p14:creationId xmlns:p14="http://schemas.microsoft.com/office/powerpoint/2010/main" val="634943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4BB5F7-0835-D610-ACB7-1DD753522C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E4B49535-AEF6-D867-BBE1-360E32F417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559" y="238907"/>
            <a:ext cx="9144000" cy="645497"/>
          </a:xfrm>
        </p:spPr>
        <p:txBody>
          <a:bodyPr>
            <a:normAutofit/>
          </a:bodyPr>
          <a:lstStyle/>
          <a:p>
            <a:pPr algn="l"/>
            <a:r>
              <a:rPr lang="pl-PL" sz="3600" dirty="0"/>
              <a:t>Lokalne Kryteria Wyboru Operacji</a:t>
            </a: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705D6A7A-4843-FCB3-8387-D24D99A315B7}"/>
              </a:ext>
            </a:extLst>
          </p:cNvPr>
          <p:cNvGrpSpPr/>
          <p:nvPr/>
        </p:nvGrpSpPr>
        <p:grpSpPr>
          <a:xfrm>
            <a:off x="0" y="6551595"/>
            <a:ext cx="12192000" cy="336550"/>
            <a:chOff x="0" y="6551595"/>
            <a:chExt cx="12192000" cy="336550"/>
          </a:xfrm>
        </p:grpSpPr>
        <p:sp>
          <p:nvSpPr>
            <p:cNvPr id="5" name="Rectangle 44">
              <a:extLst>
                <a:ext uri="{FF2B5EF4-FFF2-40B4-BE49-F238E27FC236}">
                  <a16:creationId xmlns:a16="http://schemas.microsoft.com/office/drawing/2014/main" id="{C4B36D7F-EB4A-F6E3-CA5B-79A0383A90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51595"/>
              <a:ext cx="4038600" cy="3365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" name="Rectangle 45">
              <a:extLst>
                <a:ext uri="{FF2B5EF4-FFF2-40B4-BE49-F238E27FC236}">
                  <a16:creationId xmlns:a16="http://schemas.microsoft.com/office/drawing/2014/main" id="{92385C03-4E26-617B-0349-B7EDEC430C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6551595"/>
              <a:ext cx="4076700" cy="3365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" name="Rectangle 46">
              <a:extLst>
                <a:ext uri="{FF2B5EF4-FFF2-40B4-BE49-F238E27FC236}">
                  <a16:creationId xmlns:a16="http://schemas.microsoft.com/office/drawing/2014/main" id="{D8C5B05D-6B9F-7DE8-4502-33A0172526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5300" y="6551595"/>
              <a:ext cx="4076700" cy="3365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pic>
        <p:nvPicPr>
          <p:cNvPr id="11" name="Obraz 10">
            <a:extLst>
              <a:ext uri="{FF2B5EF4-FFF2-40B4-BE49-F238E27FC236}">
                <a16:creationId xmlns:a16="http://schemas.microsoft.com/office/drawing/2014/main" id="{CF1F0087-40DE-9E06-FEE9-FD361543D6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060" y="-200345"/>
            <a:ext cx="1524000" cy="1524000"/>
          </a:xfrm>
          <a:prstGeom prst="rect">
            <a:avLst/>
          </a:prstGeom>
        </p:spPr>
      </p:pic>
      <p:grpSp>
        <p:nvGrpSpPr>
          <p:cNvPr id="8" name="Grupa 7">
            <a:extLst>
              <a:ext uri="{FF2B5EF4-FFF2-40B4-BE49-F238E27FC236}">
                <a16:creationId xmlns:a16="http://schemas.microsoft.com/office/drawing/2014/main" id="{EE220856-9499-82FB-4E30-691206906BD5}"/>
              </a:ext>
            </a:extLst>
          </p:cNvPr>
          <p:cNvGrpSpPr/>
          <p:nvPr/>
        </p:nvGrpSpPr>
        <p:grpSpPr>
          <a:xfrm>
            <a:off x="314940" y="829816"/>
            <a:ext cx="9746840" cy="54588"/>
            <a:chOff x="0" y="6551595"/>
            <a:chExt cx="12192000" cy="336550"/>
          </a:xfrm>
        </p:grpSpPr>
        <p:sp>
          <p:nvSpPr>
            <p:cNvPr id="9" name="Rectangle 44">
              <a:extLst>
                <a:ext uri="{FF2B5EF4-FFF2-40B4-BE49-F238E27FC236}">
                  <a16:creationId xmlns:a16="http://schemas.microsoft.com/office/drawing/2014/main" id="{4B9888CB-1EDF-6F7C-7457-9DF3A74FF6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51595"/>
              <a:ext cx="4038600" cy="3365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" name="Rectangle 45">
              <a:extLst>
                <a:ext uri="{FF2B5EF4-FFF2-40B4-BE49-F238E27FC236}">
                  <a16:creationId xmlns:a16="http://schemas.microsoft.com/office/drawing/2014/main" id="{78230717-012E-6068-1A48-6402433B0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6551595"/>
              <a:ext cx="4076700" cy="3365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2" name="Rectangle 46">
              <a:extLst>
                <a:ext uri="{FF2B5EF4-FFF2-40B4-BE49-F238E27FC236}">
                  <a16:creationId xmlns:a16="http://schemas.microsoft.com/office/drawing/2014/main" id="{FBCBD44C-5774-572A-1FC9-22D2E35916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5300" y="6551595"/>
              <a:ext cx="4076700" cy="3365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pic>
        <p:nvPicPr>
          <p:cNvPr id="13" name="Obraz 12">
            <a:extLst>
              <a:ext uri="{FF2B5EF4-FFF2-40B4-BE49-F238E27FC236}">
                <a16:creationId xmlns:a16="http://schemas.microsoft.com/office/drawing/2014/main" id="{6CDDCE0F-57D9-F413-19FD-C5C27AE23A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80" y="954623"/>
            <a:ext cx="10618839" cy="5157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248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07DB8F-9363-0729-3853-6FB7E713B4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6B772DA4-AA88-2FF2-90D4-6C424318AC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559" y="238907"/>
            <a:ext cx="9144000" cy="645497"/>
          </a:xfrm>
        </p:spPr>
        <p:txBody>
          <a:bodyPr>
            <a:normAutofit/>
          </a:bodyPr>
          <a:lstStyle/>
          <a:p>
            <a:pPr algn="l"/>
            <a:r>
              <a:rPr lang="pl-PL" sz="3600" dirty="0"/>
              <a:t>Lokalne Kryteria Wyboru Operacji</a:t>
            </a: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49B40E44-F9D9-2141-6C0C-82332054C3AE}"/>
              </a:ext>
            </a:extLst>
          </p:cNvPr>
          <p:cNvGrpSpPr/>
          <p:nvPr/>
        </p:nvGrpSpPr>
        <p:grpSpPr>
          <a:xfrm>
            <a:off x="0" y="6551595"/>
            <a:ext cx="12192000" cy="336550"/>
            <a:chOff x="0" y="6551595"/>
            <a:chExt cx="12192000" cy="336550"/>
          </a:xfrm>
        </p:grpSpPr>
        <p:sp>
          <p:nvSpPr>
            <p:cNvPr id="5" name="Rectangle 44">
              <a:extLst>
                <a:ext uri="{FF2B5EF4-FFF2-40B4-BE49-F238E27FC236}">
                  <a16:creationId xmlns:a16="http://schemas.microsoft.com/office/drawing/2014/main" id="{9A727D00-FB9D-097A-BDE1-40013990F2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51595"/>
              <a:ext cx="4038600" cy="3365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" name="Rectangle 45">
              <a:extLst>
                <a:ext uri="{FF2B5EF4-FFF2-40B4-BE49-F238E27FC236}">
                  <a16:creationId xmlns:a16="http://schemas.microsoft.com/office/drawing/2014/main" id="{F27E21D7-F165-992C-9720-0A4E193441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6551595"/>
              <a:ext cx="4076700" cy="3365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" name="Rectangle 46">
              <a:extLst>
                <a:ext uri="{FF2B5EF4-FFF2-40B4-BE49-F238E27FC236}">
                  <a16:creationId xmlns:a16="http://schemas.microsoft.com/office/drawing/2014/main" id="{005A487D-6572-BF8F-8630-6A0ECAA45B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5300" y="6551595"/>
              <a:ext cx="4076700" cy="3365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pic>
        <p:nvPicPr>
          <p:cNvPr id="11" name="Obraz 10">
            <a:extLst>
              <a:ext uri="{FF2B5EF4-FFF2-40B4-BE49-F238E27FC236}">
                <a16:creationId xmlns:a16="http://schemas.microsoft.com/office/drawing/2014/main" id="{602938C7-ACCA-9ABE-BBEF-8F2C2A33D3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060" y="-200345"/>
            <a:ext cx="1524000" cy="1524000"/>
          </a:xfrm>
          <a:prstGeom prst="rect">
            <a:avLst/>
          </a:prstGeom>
        </p:spPr>
      </p:pic>
      <p:grpSp>
        <p:nvGrpSpPr>
          <p:cNvPr id="8" name="Grupa 7">
            <a:extLst>
              <a:ext uri="{FF2B5EF4-FFF2-40B4-BE49-F238E27FC236}">
                <a16:creationId xmlns:a16="http://schemas.microsoft.com/office/drawing/2014/main" id="{02451924-54D9-0AD5-E0DB-B3429D3DCA4A}"/>
              </a:ext>
            </a:extLst>
          </p:cNvPr>
          <p:cNvGrpSpPr/>
          <p:nvPr/>
        </p:nvGrpSpPr>
        <p:grpSpPr>
          <a:xfrm>
            <a:off x="314940" y="829816"/>
            <a:ext cx="9746840" cy="54588"/>
            <a:chOff x="0" y="6551595"/>
            <a:chExt cx="12192000" cy="336550"/>
          </a:xfrm>
        </p:grpSpPr>
        <p:sp>
          <p:nvSpPr>
            <p:cNvPr id="9" name="Rectangle 44">
              <a:extLst>
                <a:ext uri="{FF2B5EF4-FFF2-40B4-BE49-F238E27FC236}">
                  <a16:creationId xmlns:a16="http://schemas.microsoft.com/office/drawing/2014/main" id="{91BDAED0-DF3F-49CB-D91B-791E72DE2F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51595"/>
              <a:ext cx="4038600" cy="3365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" name="Rectangle 45">
              <a:extLst>
                <a:ext uri="{FF2B5EF4-FFF2-40B4-BE49-F238E27FC236}">
                  <a16:creationId xmlns:a16="http://schemas.microsoft.com/office/drawing/2014/main" id="{346C8004-6102-7EDF-1272-04CE0A3A34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6551595"/>
              <a:ext cx="4076700" cy="3365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2" name="Rectangle 46">
              <a:extLst>
                <a:ext uri="{FF2B5EF4-FFF2-40B4-BE49-F238E27FC236}">
                  <a16:creationId xmlns:a16="http://schemas.microsoft.com/office/drawing/2014/main" id="{C13D6D73-C5B6-767C-018E-04B3BFAA39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5300" y="6551595"/>
              <a:ext cx="4076700" cy="3365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pic>
        <p:nvPicPr>
          <p:cNvPr id="14" name="Obraz 13">
            <a:extLst>
              <a:ext uri="{FF2B5EF4-FFF2-40B4-BE49-F238E27FC236}">
                <a16:creationId xmlns:a16="http://schemas.microsoft.com/office/drawing/2014/main" id="{A3031D07-D33B-4738-E587-07475B12F5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990" y="1022567"/>
            <a:ext cx="9533920" cy="539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920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A90C6C-104D-31E1-D3F2-2D97B56AED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1A8B0210-6463-8FAE-ACAD-46FA6384FC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559" y="238907"/>
            <a:ext cx="9144000" cy="645497"/>
          </a:xfrm>
        </p:spPr>
        <p:txBody>
          <a:bodyPr>
            <a:normAutofit/>
          </a:bodyPr>
          <a:lstStyle/>
          <a:p>
            <a:pPr algn="l"/>
            <a:r>
              <a:rPr lang="pl-PL" sz="3600" dirty="0"/>
              <a:t>Lokalne Kryteria Wyboru Operacji</a:t>
            </a: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B4BB9E6E-0B3E-7586-BE4B-44475858CBE8}"/>
              </a:ext>
            </a:extLst>
          </p:cNvPr>
          <p:cNvGrpSpPr/>
          <p:nvPr/>
        </p:nvGrpSpPr>
        <p:grpSpPr>
          <a:xfrm>
            <a:off x="0" y="6551595"/>
            <a:ext cx="12192000" cy="336550"/>
            <a:chOff x="0" y="6551595"/>
            <a:chExt cx="12192000" cy="336550"/>
          </a:xfrm>
        </p:grpSpPr>
        <p:sp>
          <p:nvSpPr>
            <p:cNvPr id="5" name="Rectangle 44">
              <a:extLst>
                <a:ext uri="{FF2B5EF4-FFF2-40B4-BE49-F238E27FC236}">
                  <a16:creationId xmlns:a16="http://schemas.microsoft.com/office/drawing/2014/main" id="{3B14054D-ECBA-1048-60D0-45210608BF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51595"/>
              <a:ext cx="4038600" cy="3365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" name="Rectangle 45">
              <a:extLst>
                <a:ext uri="{FF2B5EF4-FFF2-40B4-BE49-F238E27FC236}">
                  <a16:creationId xmlns:a16="http://schemas.microsoft.com/office/drawing/2014/main" id="{368CAFB5-F68B-BE68-1DA2-6515EA5DAA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6551595"/>
              <a:ext cx="4076700" cy="3365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" name="Rectangle 46">
              <a:extLst>
                <a:ext uri="{FF2B5EF4-FFF2-40B4-BE49-F238E27FC236}">
                  <a16:creationId xmlns:a16="http://schemas.microsoft.com/office/drawing/2014/main" id="{CF4BBBB2-7A9B-C839-B99E-18785B0702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5300" y="6551595"/>
              <a:ext cx="4076700" cy="3365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pic>
        <p:nvPicPr>
          <p:cNvPr id="11" name="Obraz 10">
            <a:extLst>
              <a:ext uri="{FF2B5EF4-FFF2-40B4-BE49-F238E27FC236}">
                <a16:creationId xmlns:a16="http://schemas.microsoft.com/office/drawing/2014/main" id="{A44EEDAA-01C8-E477-EADD-6296A49DD0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060" y="-200345"/>
            <a:ext cx="1524000" cy="1524000"/>
          </a:xfrm>
          <a:prstGeom prst="rect">
            <a:avLst/>
          </a:prstGeom>
        </p:spPr>
      </p:pic>
      <p:grpSp>
        <p:nvGrpSpPr>
          <p:cNvPr id="8" name="Grupa 7">
            <a:extLst>
              <a:ext uri="{FF2B5EF4-FFF2-40B4-BE49-F238E27FC236}">
                <a16:creationId xmlns:a16="http://schemas.microsoft.com/office/drawing/2014/main" id="{67CCA16F-9935-793C-09DD-994795792FC3}"/>
              </a:ext>
            </a:extLst>
          </p:cNvPr>
          <p:cNvGrpSpPr/>
          <p:nvPr/>
        </p:nvGrpSpPr>
        <p:grpSpPr>
          <a:xfrm>
            <a:off x="314940" y="829816"/>
            <a:ext cx="9746840" cy="54588"/>
            <a:chOff x="0" y="6551595"/>
            <a:chExt cx="12192000" cy="336550"/>
          </a:xfrm>
        </p:grpSpPr>
        <p:sp>
          <p:nvSpPr>
            <p:cNvPr id="9" name="Rectangle 44">
              <a:extLst>
                <a:ext uri="{FF2B5EF4-FFF2-40B4-BE49-F238E27FC236}">
                  <a16:creationId xmlns:a16="http://schemas.microsoft.com/office/drawing/2014/main" id="{F0E2390F-3CD4-44AF-0548-EC0720C291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51595"/>
              <a:ext cx="4038600" cy="3365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" name="Rectangle 45">
              <a:extLst>
                <a:ext uri="{FF2B5EF4-FFF2-40B4-BE49-F238E27FC236}">
                  <a16:creationId xmlns:a16="http://schemas.microsoft.com/office/drawing/2014/main" id="{DC4E1661-E078-7A70-3A99-80103BAD1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6551595"/>
              <a:ext cx="4076700" cy="3365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2" name="Rectangle 46">
              <a:extLst>
                <a:ext uri="{FF2B5EF4-FFF2-40B4-BE49-F238E27FC236}">
                  <a16:creationId xmlns:a16="http://schemas.microsoft.com/office/drawing/2014/main" id="{9827115F-E771-7E9C-B6C3-CEC7ED2B7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5300" y="6551595"/>
              <a:ext cx="4076700" cy="3365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pic>
        <p:nvPicPr>
          <p:cNvPr id="13" name="Obraz 12">
            <a:extLst>
              <a:ext uri="{FF2B5EF4-FFF2-40B4-BE49-F238E27FC236}">
                <a16:creationId xmlns:a16="http://schemas.microsoft.com/office/drawing/2014/main" id="{DE18243A-2467-E3D3-A28E-C65AA527B3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987" y="1013300"/>
            <a:ext cx="9199926" cy="540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389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261AE2-4ECB-6423-E6CF-15F84E3EBD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AEB83900-F686-7B18-CC04-C14C3622C5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559" y="238907"/>
            <a:ext cx="9144000" cy="645497"/>
          </a:xfrm>
        </p:spPr>
        <p:txBody>
          <a:bodyPr>
            <a:normAutofit/>
          </a:bodyPr>
          <a:lstStyle/>
          <a:p>
            <a:pPr algn="l"/>
            <a:r>
              <a:rPr lang="pl-PL" sz="3600" dirty="0"/>
              <a:t>Lokalne Kryteria Wyboru Operacji</a:t>
            </a: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7B69A586-F33F-67E4-7BDD-C80C0B0E88D0}"/>
              </a:ext>
            </a:extLst>
          </p:cNvPr>
          <p:cNvGrpSpPr/>
          <p:nvPr/>
        </p:nvGrpSpPr>
        <p:grpSpPr>
          <a:xfrm>
            <a:off x="0" y="6551595"/>
            <a:ext cx="12192000" cy="336550"/>
            <a:chOff x="0" y="6551595"/>
            <a:chExt cx="12192000" cy="336550"/>
          </a:xfrm>
        </p:grpSpPr>
        <p:sp>
          <p:nvSpPr>
            <p:cNvPr id="5" name="Rectangle 44">
              <a:extLst>
                <a:ext uri="{FF2B5EF4-FFF2-40B4-BE49-F238E27FC236}">
                  <a16:creationId xmlns:a16="http://schemas.microsoft.com/office/drawing/2014/main" id="{94A128B8-40D7-5CCA-9774-D7EE41CD0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51595"/>
              <a:ext cx="4038600" cy="3365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" name="Rectangle 45">
              <a:extLst>
                <a:ext uri="{FF2B5EF4-FFF2-40B4-BE49-F238E27FC236}">
                  <a16:creationId xmlns:a16="http://schemas.microsoft.com/office/drawing/2014/main" id="{FD7A3767-6954-04FB-1986-E16603DB52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6551595"/>
              <a:ext cx="4076700" cy="3365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" name="Rectangle 46">
              <a:extLst>
                <a:ext uri="{FF2B5EF4-FFF2-40B4-BE49-F238E27FC236}">
                  <a16:creationId xmlns:a16="http://schemas.microsoft.com/office/drawing/2014/main" id="{94606882-631A-86EC-9752-5320C7F388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5300" y="6551595"/>
              <a:ext cx="4076700" cy="3365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pic>
        <p:nvPicPr>
          <p:cNvPr id="11" name="Obraz 10">
            <a:extLst>
              <a:ext uri="{FF2B5EF4-FFF2-40B4-BE49-F238E27FC236}">
                <a16:creationId xmlns:a16="http://schemas.microsoft.com/office/drawing/2014/main" id="{77CF4729-B7A8-E10F-B07A-8C707EECA5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060" y="-200345"/>
            <a:ext cx="1524000" cy="1524000"/>
          </a:xfrm>
          <a:prstGeom prst="rect">
            <a:avLst/>
          </a:prstGeom>
        </p:spPr>
      </p:pic>
      <p:grpSp>
        <p:nvGrpSpPr>
          <p:cNvPr id="8" name="Grupa 7">
            <a:extLst>
              <a:ext uri="{FF2B5EF4-FFF2-40B4-BE49-F238E27FC236}">
                <a16:creationId xmlns:a16="http://schemas.microsoft.com/office/drawing/2014/main" id="{AB32955F-6023-0193-4F43-D6CB436CC355}"/>
              </a:ext>
            </a:extLst>
          </p:cNvPr>
          <p:cNvGrpSpPr/>
          <p:nvPr/>
        </p:nvGrpSpPr>
        <p:grpSpPr>
          <a:xfrm>
            <a:off x="314940" y="829816"/>
            <a:ext cx="9746840" cy="54588"/>
            <a:chOff x="0" y="6551595"/>
            <a:chExt cx="12192000" cy="336550"/>
          </a:xfrm>
        </p:grpSpPr>
        <p:sp>
          <p:nvSpPr>
            <p:cNvPr id="9" name="Rectangle 44">
              <a:extLst>
                <a:ext uri="{FF2B5EF4-FFF2-40B4-BE49-F238E27FC236}">
                  <a16:creationId xmlns:a16="http://schemas.microsoft.com/office/drawing/2014/main" id="{EF71D456-289D-8925-55CB-13CDFBB44D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51595"/>
              <a:ext cx="4038600" cy="3365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" name="Rectangle 45">
              <a:extLst>
                <a:ext uri="{FF2B5EF4-FFF2-40B4-BE49-F238E27FC236}">
                  <a16:creationId xmlns:a16="http://schemas.microsoft.com/office/drawing/2014/main" id="{5CCDEB0E-1AB7-AFD5-8D33-4397F031AA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6551595"/>
              <a:ext cx="4076700" cy="3365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2" name="Rectangle 46">
              <a:extLst>
                <a:ext uri="{FF2B5EF4-FFF2-40B4-BE49-F238E27FC236}">
                  <a16:creationId xmlns:a16="http://schemas.microsoft.com/office/drawing/2014/main" id="{1E7CDE2F-7939-4A1F-4A1F-196936E35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5300" y="6551595"/>
              <a:ext cx="4076700" cy="3365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19EDB398-00BD-30BE-1393-354ED7B774F5}"/>
              </a:ext>
            </a:extLst>
          </p:cNvPr>
          <p:cNvSpPr txBox="1"/>
          <p:nvPr/>
        </p:nvSpPr>
        <p:spPr>
          <a:xfrm>
            <a:off x="550606" y="1189703"/>
            <a:ext cx="1109078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1. Warunkiem wyboru operacji jest – poza spełnieniem pozostałych warunków wynikających z Regulaminu – uzyskanie w sumie minimum 8 pkt za powyższe kryteria.</a:t>
            </a:r>
          </a:p>
          <a:p>
            <a:r>
              <a:rPr lang="pl-PL" sz="2000" dirty="0"/>
              <a:t>2. W przypadku uzyskania jednakowej liczby punktów przez dwie lub więcej operacji, o kolejności na liście decyduje wcześniejsza data i godzina złożenia wniosku.</a:t>
            </a:r>
          </a:p>
          <a:p>
            <a:r>
              <a:rPr lang="pl-PL" sz="2000" dirty="0"/>
              <a:t>3. Branże opisane w LSR dotyczą następujących grup (według PKD 2025 dostępnymi pod adresem: </a:t>
            </a:r>
            <a:r>
              <a:rPr lang="pl-PL" sz="2000" dirty="0">
                <a:hlinkClick r:id="rId3"/>
              </a:rPr>
              <a:t>https://stat.gov.pl/Klasyfikacje/doc/pkd_nowelizacja/pkd_nowelizacja.htm</a:t>
            </a:r>
            <a:r>
              <a:rPr lang="pl-PL" sz="2000" dirty="0"/>
              <a:t>):</a:t>
            </a:r>
          </a:p>
          <a:p>
            <a:r>
              <a:rPr lang="pl-PL" sz="2000" dirty="0"/>
              <a:t>•	41 – Roboty budowlane związane ze wznoszeniem  budynków mieszkalnych i niemieszkalnych,</a:t>
            </a:r>
          </a:p>
          <a:p>
            <a:r>
              <a:rPr lang="pl-PL" sz="2000" dirty="0"/>
              <a:t>•	43 – Roboty budowlane specjalistyczne,</a:t>
            </a:r>
          </a:p>
          <a:p>
            <a:r>
              <a:rPr lang="pl-PL" sz="2000" dirty="0"/>
              <a:t>•	55 – Zakwaterowanie,</a:t>
            </a:r>
          </a:p>
          <a:p>
            <a:r>
              <a:rPr lang="pl-PL" sz="2000" dirty="0"/>
              <a:t>•	56 – Działalność usługowa związana z wyżywieniem,</a:t>
            </a:r>
          </a:p>
          <a:p>
            <a:r>
              <a:rPr lang="pl-PL" sz="2000" dirty="0"/>
              <a:t>•	79 – Działalność organizatorów turystyki, agentów turystycznych oraz pozostała działalność usługowa 		w zakresie rezerwacji i działalności z nią związane,</a:t>
            </a:r>
          </a:p>
          <a:p>
            <a:r>
              <a:rPr lang="pl-PL" sz="2000" dirty="0"/>
              <a:t>•	86 – Opieka zdrowotna,</a:t>
            </a:r>
          </a:p>
          <a:p>
            <a:r>
              <a:rPr lang="pl-PL" sz="2000" dirty="0"/>
              <a:t>•	87 – Pomoc społeczna z zakwaterowaniem,</a:t>
            </a:r>
          </a:p>
          <a:p>
            <a:r>
              <a:rPr lang="pl-PL" sz="2000" dirty="0"/>
              <a:t>•	88 – Pomoc społeczna bez zakwaterowania,</a:t>
            </a:r>
          </a:p>
          <a:p>
            <a:r>
              <a:rPr lang="pl-PL" sz="2000" dirty="0"/>
              <a:t>•	90 – Działalność twórcza i działalność związana z wystawianiem przedstawień artystycznych,</a:t>
            </a:r>
          </a:p>
          <a:p>
            <a:r>
              <a:rPr lang="pl-PL" sz="2000" dirty="0"/>
              <a:t>•	93 – Działalność sportowa, rozrywkowa i rekreacyjna.</a:t>
            </a:r>
          </a:p>
        </p:txBody>
      </p:sp>
    </p:spTree>
    <p:extLst>
      <p:ext uri="{BB962C8B-B14F-4D97-AF65-F5344CB8AC3E}">
        <p14:creationId xmlns:p14="http://schemas.microsoft.com/office/powerpoint/2010/main" val="551150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E23578-2FF7-2486-B71F-6925E64BD4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89A7309E-F063-9CFE-6F9E-1C9A077CC5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559" y="238907"/>
            <a:ext cx="9144000" cy="645497"/>
          </a:xfrm>
        </p:spPr>
        <p:txBody>
          <a:bodyPr>
            <a:normAutofit/>
          </a:bodyPr>
          <a:lstStyle/>
          <a:p>
            <a:pPr algn="l"/>
            <a:r>
              <a:rPr lang="pl-PL" sz="3600" dirty="0"/>
              <a:t>Lokalne Kryteria Wyboru Operacji</a:t>
            </a: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1262C1C5-4E38-5CF9-A0DA-ACDF2EAB3AC6}"/>
              </a:ext>
            </a:extLst>
          </p:cNvPr>
          <p:cNvGrpSpPr/>
          <p:nvPr/>
        </p:nvGrpSpPr>
        <p:grpSpPr>
          <a:xfrm>
            <a:off x="0" y="6551595"/>
            <a:ext cx="12192000" cy="336550"/>
            <a:chOff x="0" y="6551595"/>
            <a:chExt cx="12192000" cy="336550"/>
          </a:xfrm>
        </p:grpSpPr>
        <p:sp>
          <p:nvSpPr>
            <p:cNvPr id="5" name="Rectangle 44">
              <a:extLst>
                <a:ext uri="{FF2B5EF4-FFF2-40B4-BE49-F238E27FC236}">
                  <a16:creationId xmlns:a16="http://schemas.microsoft.com/office/drawing/2014/main" id="{4485179E-2D58-D176-8544-DC9D5E287B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51595"/>
              <a:ext cx="4038600" cy="3365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" name="Rectangle 45">
              <a:extLst>
                <a:ext uri="{FF2B5EF4-FFF2-40B4-BE49-F238E27FC236}">
                  <a16:creationId xmlns:a16="http://schemas.microsoft.com/office/drawing/2014/main" id="{9CC6C871-9911-22A5-C2E7-B03ED007CC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6551595"/>
              <a:ext cx="4076700" cy="3365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" name="Rectangle 46">
              <a:extLst>
                <a:ext uri="{FF2B5EF4-FFF2-40B4-BE49-F238E27FC236}">
                  <a16:creationId xmlns:a16="http://schemas.microsoft.com/office/drawing/2014/main" id="{22CD947D-96A0-5572-401D-AA514D2475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5300" y="6551595"/>
              <a:ext cx="4076700" cy="3365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pic>
        <p:nvPicPr>
          <p:cNvPr id="11" name="Obraz 10">
            <a:extLst>
              <a:ext uri="{FF2B5EF4-FFF2-40B4-BE49-F238E27FC236}">
                <a16:creationId xmlns:a16="http://schemas.microsoft.com/office/drawing/2014/main" id="{9B992DCD-1295-097A-1EAC-A93BD087BE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060" y="-200345"/>
            <a:ext cx="1524000" cy="1524000"/>
          </a:xfrm>
          <a:prstGeom prst="rect">
            <a:avLst/>
          </a:prstGeom>
        </p:spPr>
      </p:pic>
      <p:grpSp>
        <p:nvGrpSpPr>
          <p:cNvPr id="8" name="Grupa 7">
            <a:extLst>
              <a:ext uri="{FF2B5EF4-FFF2-40B4-BE49-F238E27FC236}">
                <a16:creationId xmlns:a16="http://schemas.microsoft.com/office/drawing/2014/main" id="{61CB5FD4-FE82-20B8-1B06-D6B768CE1DA7}"/>
              </a:ext>
            </a:extLst>
          </p:cNvPr>
          <p:cNvGrpSpPr/>
          <p:nvPr/>
        </p:nvGrpSpPr>
        <p:grpSpPr>
          <a:xfrm>
            <a:off x="314940" y="829816"/>
            <a:ext cx="9746840" cy="54588"/>
            <a:chOff x="0" y="6551595"/>
            <a:chExt cx="12192000" cy="336550"/>
          </a:xfrm>
        </p:grpSpPr>
        <p:sp>
          <p:nvSpPr>
            <p:cNvPr id="9" name="Rectangle 44">
              <a:extLst>
                <a:ext uri="{FF2B5EF4-FFF2-40B4-BE49-F238E27FC236}">
                  <a16:creationId xmlns:a16="http://schemas.microsoft.com/office/drawing/2014/main" id="{B4167982-9B31-5088-441D-E1F3E04A2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51595"/>
              <a:ext cx="4038600" cy="3365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" name="Rectangle 45">
              <a:extLst>
                <a:ext uri="{FF2B5EF4-FFF2-40B4-BE49-F238E27FC236}">
                  <a16:creationId xmlns:a16="http://schemas.microsoft.com/office/drawing/2014/main" id="{A349931E-DE50-160C-1CAA-BC34692FB0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6551595"/>
              <a:ext cx="4076700" cy="3365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2" name="Rectangle 46">
              <a:extLst>
                <a:ext uri="{FF2B5EF4-FFF2-40B4-BE49-F238E27FC236}">
                  <a16:creationId xmlns:a16="http://schemas.microsoft.com/office/drawing/2014/main" id="{7AB19BE9-2A51-7662-FDE4-ED3578C1F2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5300" y="6551595"/>
              <a:ext cx="4076700" cy="3365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E40B5D38-C8D4-606B-8F89-1FD40173B6BA}"/>
              </a:ext>
            </a:extLst>
          </p:cNvPr>
          <p:cNvSpPr txBox="1"/>
          <p:nvPr/>
        </p:nvSpPr>
        <p:spPr>
          <a:xfrm>
            <a:off x="550606" y="1189703"/>
            <a:ext cx="110907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4. Dodatkowo operacja powinna spełniać następujące warunki (kryteria dostępowe):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/>
              <a:t>Operacja powinna realizować wskaźnik rezultatu Rozwój gospodarki wiejskiej: liczba przedsiębiorstw rolnych, w tym przedsiębiorstw zajmujących się </a:t>
            </a:r>
            <a:r>
              <a:rPr lang="pl-PL" sz="2000" dirty="0" err="1"/>
              <a:t>biogospodarką</a:t>
            </a:r>
            <a:r>
              <a:rPr lang="pl-PL" sz="2000" dirty="0"/>
              <a:t>, rozwiniętych dzięki wsparciu w ramach WPR (R.39);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/>
              <a:t>Operacja powinna realizować wskaźnik produktu – Liczba zrealizowanych operacji polegających na rozwoju istniejącego przedsiębiorstwa.</a:t>
            </a:r>
          </a:p>
        </p:txBody>
      </p:sp>
    </p:spTree>
    <p:extLst>
      <p:ext uri="{BB962C8B-B14F-4D97-AF65-F5344CB8AC3E}">
        <p14:creationId xmlns:p14="http://schemas.microsoft.com/office/powerpoint/2010/main" val="2157424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5465E7-2BD4-7789-5044-7E6ADECA35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C06048D7-2B99-ED3E-6D98-32037E4C24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559" y="238907"/>
            <a:ext cx="9144000" cy="645497"/>
          </a:xfrm>
        </p:spPr>
        <p:txBody>
          <a:bodyPr>
            <a:normAutofit/>
          </a:bodyPr>
          <a:lstStyle/>
          <a:p>
            <a:pPr algn="l"/>
            <a:r>
              <a:rPr lang="pl-PL" sz="3600" dirty="0"/>
              <a:t>Kwalifikowalność kosztów</a:t>
            </a: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3D15DBA3-A5BC-F8A6-C951-5D7D68A08930}"/>
              </a:ext>
            </a:extLst>
          </p:cNvPr>
          <p:cNvGrpSpPr/>
          <p:nvPr/>
        </p:nvGrpSpPr>
        <p:grpSpPr>
          <a:xfrm>
            <a:off x="0" y="6551595"/>
            <a:ext cx="12192000" cy="336550"/>
            <a:chOff x="0" y="6551595"/>
            <a:chExt cx="12192000" cy="336550"/>
          </a:xfrm>
        </p:grpSpPr>
        <p:sp>
          <p:nvSpPr>
            <p:cNvPr id="5" name="Rectangle 44">
              <a:extLst>
                <a:ext uri="{FF2B5EF4-FFF2-40B4-BE49-F238E27FC236}">
                  <a16:creationId xmlns:a16="http://schemas.microsoft.com/office/drawing/2014/main" id="{E90520E1-3DA1-1D51-4158-D4B85E5564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51595"/>
              <a:ext cx="4038600" cy="3365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" name="Rectangle 45">
              <a:extLst>
                <a:ext uri="{FF2B5EF4-FFF2-40B4-BE49-F238E27FC236}">
                  <a16:creationId xmlns:a16="http://schemas.microsoft.com/office/drawing/2014/main" id="{70C81936-036E-BF64-3CAF-B7B098FF8D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6551595"/>
              <a:ext cx="4076700" cy="3365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" name="Rectangle 46">
              <a:extLst>
                <a:ext uri="{FF2B5EF4-FFF2-40B4-BE49-F238E27FC236}">
                  <a16:creationId xmlns:a16="http://schemas.microsoft.com/office/drawing/2014/main" id="{4A75668D-24C0-FAE3-0276-B4F2B14134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5300" y="6551595"/>
              <a:ext cx="4076700" cy="3365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pic>
        <p:nvPicPr>
          <p:cNvPr id="11" name="Obraz 10">
            <a:extLst>
              <a:ext uri="{FF2B5EF4-FFF2-40B4-BE49-F238E27FC236}">
                <a16:creationId xmlns:a16="http://schemas.microsoft.com/office/drawing/2014/main" id="{610782FA-DAD8-2B2B-5C46-17AA37812A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060" y="-200345"/>
            <a:ext cx="1524000" cy="1524000"/>
          </a:xfrm>
          <a:prstGeom prst="rect">
            <a:avLst/>
          </a:prstGeom>
        </p:spPr>
      </p:pic>
      <p:grpSp>
        <p:nvGrpSpPr>
          <p:cNvPr id="8" name="Grupa 7">
            <a:extLst>
              <a:ext uri="{FF2B5EF4-FFF2-40B4-BE49-F238E27FC236}">
                <a16:creationId xmlns:a16="http://schemas.microsoft.com/office/drawing/2014/main" id="{D52954E9-B1BC-5039-BF16-9B425BFAC0AF}"/>
              </a:ext>
            </a:extLst>
          </p:cNvPr>
          <p:cNvGrpSpPr/>
          <p:nvPr/>
        </p:nvGrpSpPr>
        <p:grpSpPr>
          <a:xfrm>
            <a:off x="314940" y="829816"/>
            <a:ext cx="9746840" cy="54588"/>
            <a:chOff x="0" y="6551595"/>
            <a:chExt cx="12192000" cy="336550"/>
          </a:xfrm>
        </p:grpSpPr>
        <p:sp>
          <p:nvSpPr>
            <p:cNvPr id="9" name="Rectangle 44">
              <a:extLst>
                <a:ext uri="{FF2B5EF4-FFF2-40B4-BE49-F238E27FC236}">
                  <a16:creationId xmlns:a16="http://schemas.microsoft.com/office/drawing/2014/main" id="{B9DB8513-DA5D-8B57-B5E3-E35AA5663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51595"/>
              <a:ext cx="4038600" cy="3365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" name="Rectangle 45">
              <a:extLst>
                <a:ext uri="{FF2B5EF4-FFF2-40B4-BE49-F238E27FC236}">
                  <a16:creationId xmlns:a16="http://schemas.microsoft.com/office/drawing/2014/main" id="{AA57CFBD-1D6A-223D-EF11-67A8A59AA7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6551595"/>
              <a:ext cx="4076700" cy="3365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2" name="Rectangle 46">
              <a:extLst>
                <a:ext uri="{FF2B5EF4-FFF2-40B4-BE49-F238E27FC236}">
                  <a16:creationId xmlns:a16="http://schemas.microsoft.com/office/drawing/2014/main" id="{9F668E00-6C04-32E3-BC2B-14E9B19406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5300" y="6551595"/>
              <a:ext cx="4076700" cy="3365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579AB5A7-4921-76A5-0B84-3FBF9F812227}"/>
              </a:ext>
            </a:extLst>
          </p:cNvPr>
          <p:cNvSpPr txBox="1"/>
          <p:nvPr/>
        </p:nvSpPr>
        <p:spPr>
          <a:xfrm>
            <a:off x="550606" y="1189703"/>
            <a:ext cx="110907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/>
              <a:t>Koszty są kwalifikowalne od momentu złożenia </a:t>
            </a:r>
            <a:r>
              <a:rPr lang="pl-PL" sz="2000" dirty="0" err="1"/>
              <a:t>WoPP</a:t>
            </a:r>
            <a:r>
              <a:rPr lang="pl-PL" sz="2000" dirty="0"/>
              <a:t> w ramach naboru.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/>
              <a:t>Koszty ogólne ponosić można od dnia 01.01.2023 r. jednak w wysokości nie wyższej niż 10% pozostałych kosztów kwalifikowalnych. Do kosztów ogólnych zalicza się w szczególności koszty:</a:t>
            </a:r>
          </a:p>
          <a:p>
            <a:r>
              <a:rPr lang="pl-PL" sz="2000" dirty="0"/>
              <a:t>1) przygotowania dokumentacji technicznej operacji, w tym:</a:t>
            </a:r>
          </a:p>
          <a:p>
            <a:r>
              <a:rPr lang="pl-PL" sz="2000" dirty="0"/>
              <a:t>	a) kosztorysów inwestorskich,</a:t>
            </a:r>
          </a:p>
          <a:p>
            <a:r>
              <a:rPr lang="pl-PL" sz="2000" dirty="0"/>
              <a:t>	b) projektów budowlanych,</a:t>
            </a:r>
          </a:p>
          <a:p>
            <a:r>
              <a:rPr lang="pl-PL" sz="2000" dirty="0"/>
              <a:t>	c) wypisów i wyrysów z ewidencji gruntów i budynków,</a:t>
            </a:r>
          </a:p>
          <a:p>
            <a:r>
              <a:rPr lang="pl-PL" sz="2000" dirty="0"/>
              <a:t>	d) projektu OZE (odnawialne źródła energii) i termomodernizacji,</a:t>
            </a:r>
          </a:p>
          <a:p>
            <a:r>
              <a:rPr lang="pl-PL" sz="2000" dirty="0"/>
              <a:t>	e) audytu energetycznego;</a:t>
            </a:r>
          </a:p>
          <a:p>
            <a:r>
              <a:rPr lang="pl-PL" sz="2000" dirty="0"/>
              <a:t>2) sprawowania nadzoru inwestorskiego lub autorskiego;</a:t>
            </a:r>
          </a:p>
          <a:p>
            <a:r>
              <a:rPr lang="pl-PL" sz="2000" dirty="0"/>
              <a:t>3) związane z kierowaniem robotami budowlanymi.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/>
              <a:t>W przypadku gdy pomoc dotyczy zakupu nowych pojazdów, nowym pojazdem, zgodnie z przepisami prawa o ruchu drogowym, jest pojazd fabrycznie nowy, który nie był zarejestrowany.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rgbClr val="FF0000"/>
                </a:solidFill>
              </a:rPr>
              <a:t>Nie ma możliwości zakupu używanych maszyn, urządzeń, wyposażenia, w tym również ich instalacji!</a:t>
            </a:r>
          </a:p>
        </p:txBody>
      </p:sp>
    </p:spTree>
    <p:extLst>
      <p:ext uri="{BB962C8B-B14F-4D97-AF65-F5344CB8AC3E}">
        <p14:creationId xmlns:p14="http://schemas.microsoft.com/office/powerpoint/2010/main" val="3929652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807AD4-67DA-178A-1AB7-3CD49D424D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BC8D010F-CA86-8621-B01A-F3655E7207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559" y="238907"/>
            <a:ext cx="9144000" cy="645497"/>
          </a:xfrm>
        </p:spPr>
        <p:txBody>
          <a:bodyPr>
            <a:normAutofit/>
          </a:bodyPr>
          <a:lstStyle/>
          <a:p>
            <a:pPr algn="l"/>
            <a:r>
              <a:rPr lang="pl-PL" sz="3600" dirty="0"/>
              <a:t>Katalog kosztów niekwalifikowalnych</a:t>
            </a: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168F0607-6376-79FF-BA91-8D262E64BA22}"/>
              </a:ext>
            </a:extLst>
          </p:cNvPr>
          <p:cNvGrpSpPr/>
          <p:nvPr/>
        </p:nvGrpSpPr>
        <p:grpSpPr>
          <a:xfrm>
            <a:off x="0" y="6551595"/>
            <a:ext cx="12192000" cy="336550"/>
            <a:chOff x="0" y="6551595"/>
            <a:chExt cx="12192000" cy="336550"/>
          </a:xfrm>
        </p:grpSpPr>
        <p:sp>
          <p:nvSpPr>
            <p:cNvPr id="5" name="Rectangle 44">
              <a:extLst>
                <a:ext uri="{FF2B5EF4-FFF2-40B4-BE49-F238E27FC236}">
                  <a16:creationId xmlns:a16="http://schemas.microsoft.com/office/drawing/2014/main" id="{12571A7D-2AFA-0FF8-3B5C-C8086F983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51595"/>
              <a:ext cx="4038600" cy="3365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" name="Rectangle 45">
              <a:extLst>
                <a:ext uri="{FF2B5EF4-FFF2-40B4-BE49-F238E27FC236}">
                  <a16:creationId xmlns:a16="http://schemas.microsoft.com/office/drawing/2014/main" id="{C707A11F-AE9A-501B-3B01-2A73C445D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6551595"/>
              <a:ext cx="4076700" cy="3365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" name="Rectangle 46">
              <a:extLst>
                <a:ext uri="{FF2B5EF4-FFF2-40B4-BE49-F238E27FC236}">
                  <a16:creationId xmlns:a16="http://schemas.microsoft.com/office/drawing/2014/main" id="{660A1587-3110-4C2D-286B-3201A00229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5300" y="6551595"/>
              <a:ext cx="4076700" cy="3365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pic>
        <p:nvPicPr>
          <p:cNvPr id="11" name="Obraz 10">
            <a:extLst>
              <a:ext uri="{FF2B5EF4-FFF2-40B4-BE49-F238E27FC236}">
                <a16:creationId xmlns:a16="http://schemas.microsoft.com/office/drawing/2014/main" id="{2FB7DAA3-AD70-1FE4-37CC-4913804897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060" y="-200345"/>
            <a:ext cx="1524000" cy="1524000"/>
          </a:xfrm>
          <a:prstGeom prst="rect">
            <a:avLst/>
          </a:prstGeom>
        </p:spPr>
      </p:pic>
      <p:grpSp>
        <p:nvGrpSpPr>
          <p:cNvPr id="8" name="Grupa 7">
            <a:extLst>
              <a:ext uri="{FF2B5EF4-FFF2-40B4-BE49-F238E27FC236}">
                <a16:creationId xmlns:a16="http://schemas.microsoft.com/office/drawing/2014/main" id="{9B87C793-FE96-654D-BBCB-FB8F25C13A73}"/>
              </a:ext>
            </a:extLst>
          </p:cNvPr>
          <p:cNvGrpSpPr/>
          <p:nvPr/>
        </p:nvGrpSpPr>
        <p:grpSpPr>
          <a:xfrm>
            <a:off x="314940" y="829816"/>
            <a:ext cx="9746840" cy="54588"/>
            <a:chOff x="0" y="6551595"/>
            <a:chExt cx="12192000" cy="336550"/>
          </a:xfrm>
        </p:grpSpPr>
        <p:sp>
          <p:nvSpPr>
            <p:cNvPr id="9" name="Rectangle 44">
              <a:extLst>
                <a:ext uri="{FF2B5EF4-FFF2-40B4-BE49-F238E27FC236}">
                  <a16:creationId xmlns:a16="http://schemas.microsoft.com/office/drawing/2014/main" id="{FF944A39-C1E6-9C14-960F-0DF2A05601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51595"/>
              <a:ext cx="4038600" cy="3365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" name="Rectangle 45">
              <a:extLst>
                <a:ext uri="{FF2B5EF4-FFF2-40B4-BE49-F238E27FC236}">
                  <a16:creationId xmlns:a16="http://schemas.microsoft.com/office/drawing/2014/main" id="{0B6704EF-122B-E7F9-D648-65DB16F020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6551595"/>
              <a:ext cx="4076700" cy="3365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2" name="Rectangle 46">
              <a:extLst>
                <a:ext uri="{FF2B5EF4-FFF2-40B4-BE49-F238E27FC236}">
                  <a16:creationId xmlns:a16="http://schemas.microsoft.com/office/drawing/2014/main" id="{7310CF80-2AD2-E0EA-6224-A0CD49C451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5300" y="6551595"/>
              <a:ext cx="4076700" cy="3365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DFB6F2D2-6307-9BEB-D8C8-755C748A9CE3}"/>
              </a:ext>
            </a:extLst>
          </p:cNvPr>
          <p:cNvSpPr txBox="1"/>
          <p:nvPr/>
        </p:nvSpPr>
        <p:spPr>
          <a:xfrm>
            <a:off x="550606" y="1189703"/>
            <a:ext cx="1109078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/>
              <a:t>koszty poniesione przed dniem, w którym został złożony wniosek o przyznanie pomocy, a w przypadku kosztów ogólnych – przed dniem 1 stycznia 2023 r.;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/>
              <a:t>koszty ogólne związane z operacją w części przekraczającej 10% pozostałych kosztów kwalifikowalnych;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/>
              <a:t>koszty remontu budynków lub budowli, jeśli nie jest on połączony z ich modernizacją;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/>
              <a:t>koszty zakupu nieruchomości;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/>
              <a:t>koszty zakładania sadów i plantacji wieloletnich oraz wymiany w nich </a:t>
            </a:r>
            <a:r>
              <a:rPr lang="pl-PL" sz="2000" dirty="0" err="1"/>
              <a:t>nasadzeń</a:t>
            </a:r>
            <a:r>
              <a:rPr lang="pl-PL" sz="2000" dirty="0"/>
              <a:t>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/>
              <a:t>koszty leasingu zwrotnego oraz dodatkowe koszty związane z umową leasingu, takie jak marża finansującego i ubezpieczenie;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/>
              <a:t>podatek od wartości dodanej (VAT):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/>
              <a:t>w przypadku wnioskodawcy będącego rolnikiem w rozumieniu art. 3 pkt 1 rozporządzenia 2021/2115 uznaje się, że VAT jest kosztem niekwalifikowalnym,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/>
              <a:t>w przypadku wnioskodawcy innego niż w lit. a – VAT jest kosztem niekwalifikowalnym, z wyjątkiem przypadków gdy nie podlega on odzyskaniu na podstawie krajowych przepisów o podatku VAT;</a:t>
            </a:r>
          </a:p>
        </p:txBody>
      </p:sp>
    </p:spTree>
    <p:extLst>
      <p:ext uri="{BB962C8B-B14F-4D97-AF65-F5344CB8AC3E}">
        <p14:creationId xmlns:p14="http://schemas.microsoft.com/office/powerpoint/2010/main" val="3841313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D0CD2D-041C-C6DA-1CEC-81E9B0A87F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24E0B996-0387-2186-4395-13CE6485E6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559" y="238907"/>
            <a:ext cx="9144000" cy="645497"/>
          </a:xfrm>
        </p:spPr>
        <p:txBody>
          <a:bodyPr>
            <a:normAutofit/>
          </a:bodyPr>
          <a:lstStyle/>
          <a:p>
            <a:pPr algn="l"/>
            <a:r>
              <a:rPr lang="pl-PL" sz="3600" dirty="0"/>
              <a:t>Katalog kosztów niekwalifikowalnych</a:t>
            </a: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6CDCC29E-4F9B-F026-F3FA-7D7EC2CA2D8C}"/>
              </a:ext>
            </a:extLst>
          </p:cNvPr>
          <p:cNvGrpSpPr/>
          <p:nvPr/>
        </p:nvGrpSpPr>
        <p:grpSpPr>
          <a:xfrm>
            <a:off x="0" y="6551595"/>
            <a:ext cx="12192000" cy="336550"/>
            <a:chOff x="0" y="6551595"/>
            <a:chExt cx="12192000" cy="336550"/>
          </a:xfrm>
        </p:grpSpPr>
        <p:sp>
          <p:nvSpPr>
            <p:cNvPr id="5" name="Rectangle 44">
              <a:extLst>
                <a:ext uri="{FF2B5EF4-FFF2-40B4-BE49-F238E27FC236}">
                  <a16:creationId xmlns:a16="http://schemas.microsoft.com/office/drawing/2014/main" id="{7D2BE16E-D4B2-B881-684B-168D504375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51595"/>
              <a:ext cx="4038600" cy="3365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" name="Rectangle 45">
              <a:extLst>
                <a:ext uri="{FF2B5EF4-FFF2-40B4-BE49-F238E27FC236}">
                  <a16:creationId xmlns:a16="http://schemas.microsoft.com/office/drawing/2014/main" id="{F87FBD89-F2E5-26C7-B0A3-EC62B5205D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6551595"/>
              <a:ext cx="4076700" cy="3365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" name="Rectangle 46">
              <a:extLst>
                <a:ext uri="{FF2B5EF4-FFF2-40B4-BE49-F238E27FC236}">
                  <a16:creationId xmlns:a16="http://schemas.microsoft.com/office/drawing/2014/main" id="{16CA4E86-8956-ED3A-78AC-A24F4A9BB5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5300" y="6551595"/>
              <a:ext cx="4076700" cy="3365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pic>
        <p:nvPicPr>
          <p:cNvPr id="11" name="Obraz 10">
            <a:extLst>
              <a:ext uri="{FF2B5EF4-FFF2-40B4-BE49-F238E27FC236}">
                <a16:creationId xmlns:a16="http://schemas.microsoft.com/office/drawing/2014/main" id="{ABF576A4-159D-8644-8F32-7029594012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060" y="-200345"/>
            <a:ext cx="1524000" cy="1524000"/>
          </a:xfrm>
          <a:prstGeom prst="rect">
            <a:avLst/>
          </a:prstGeom>
        </p:spPr>
      </p:pic>
      <p:grpSp>
        <p:nvGrpSpPr>
          <p:cNvPr id="8" name="Grupa 7">
            <a:extLst>
              <a:ext uri="{FF2B5EF4-FFF2-40B4-BE49-F238E27FC236}">
                <a16:creationId xmlns:a16="http://schemas.microsoft.com/office/drawing/2014/main" id="{999C12F3-F129-84A4-E9FD-67C5302DC353}"/>
              </a:ext>
            </a:extLst>
          </p:cNvPr>
          <p:cNvGrpSpPr/>
          <p:nvPr/>
        </p:nvGrpSpPr>
        <p:grpSpPr>
          <a:xfrm>
            <a:off x="314940" y="829816"/>
            <a:ext cx="9746840" cy="54588"/>
            <a:chOff x="0" y="6551595"/>
            <a:chExt cx="12192000" cy="336550"/>
          </a:xfrm>
        </p:grpSpPr>
        <p:sp>
          <p:nvSpPr>
            <p:cNvPr id="9" name="Rectangle 44">
              <a:extLst>
                <a:ext uri="{FF2B5EF4-FFF2-40B4-BE49-F238E27FC236}">
                  <a16:creationId xmlns:a16="http://schemas.microsoft.com/office/drawing/2014/main" id="{FA396E06-3E6E-1AED-497E-93CE13987A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51595"/>
              <a:ext cx="4038600" cy="3365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" name="Rectangle 45">
              <a:extLst>
                <a:ext uri="{FF2B5EF4-FFF2-40B4-BE49-F238E27FC236}">
                  <a16:creationId xmlns:a16="http://schemas.microsoft.com/office/drawing/2014/main" id="{F59F410F-46CC-0AA4-A1FC-394F2F3796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6551595"/>
              <a:ext cx="4076700" cy="3365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2" name="Rectangle 46">
              <a:extLst>
                <a:ext uri="{FF2B5EF4-FFF2-40B4-BE49-F238E27FC236}">
                  <a16:creationId xmlns:a16="http://schemas.microsoft.com/office/drawing/2014/main" id="{BB8EBFB4-5C59-1695-7DBB-310EFEFC56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5300" y="6551595"/>
              <a:ext cx="4076700" cy="3365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C08A5431-449C-CB9B-5B54-18F52DFDF44D}"/>
              </a:ext>
            </a:extLst>
          </p:cNvPr>
          <p:cNvSpPr txBox="1"/>
          <p:nvPr/>
        </p:nvSpPr>
        <p:spPr>
          <a:xfrm>
            <a:off x="550606" y="1189703"/>
            <a:ext cx="1109078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1900" dirty="0"/>
              <a:t>koszty zakupu używanych maszyn, urządzeń, wyposażenia, w tym również ich instalacji;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1900" dirty="0"/>
              <a:t>koszty zakupu zwierząt, nasion i ich siewu oraz roślin jednorocznych i ich sadzenia;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1900" dirty="0"/>
              <a:t>koszty zakupu samochodów osobowych;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1900" dirty="0"/>
              <a:t>koszty rozbudowy infrastruktury sieci 5G i sieci światłowodowej;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1900" dirty="0"/>
              <a:t>koszty inwestycji w nawodnienia w gospodarstwie rolnym oraz związane z tym koszty budowy ujęć wody;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1900" dirty="0"/>
              <a:t>koszty zakupu kotłów do spalania słomy;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1900" dirty="0"/>
              <a:t>koszty inwestycji mających na celu dostosowanie do norm lub wymogów unijnych, z wyjątkiem inwestycji wspieranych na zasadach określonych w art. 73 ust. 5 rozporządzenia 2021/2115;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1900" dirty="0"/>
              <a:t>koszty sporządzenia wniosku o przyznanie pomocy i wniosku o płatność;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1900" dirty="0"/>
              <a:t>wkłady niepieniężne polegające na wniesieniu nieruchomości, urządzeń, materiałów (surowców), wartości niematerialnych i prawnych, ekspertyz lub nieodpłatnej pracy własnej, w tym wykonywanej przez wolontariuszy na podstawie ustawy z dnia 24 kwietnia 2003 r. o działalności pożytku publicznego i o wolontariacie lub nieodpłatnej pracy społecznej członków stowarzyszenia wykonywanej na podstawie ustawy z dnia 7 kwietnia 1989 r. Prawo o stowarzyszeniach – ze składników majątku beneficjenta lub majątku innych podmiotów;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1900" dirty="0"/>
              <a:t>koszty amortyzacji.</a:t>
            </a:r>
          </a:p>
        </p:txBody>
      </p:sp>
    </p:spTree>
    <p:extLst>
      <p:ext uri="{BB962C8B-B14F-4D97-AF65-F5344CB8AC3E}">
        <p14:creationId xmlns:p14="http://schemas.microsoft.com/office/powerpoint/2010/main" val="24989211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300B82-4FFE-79C4-F211-2D46B04A8D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E9B1A40A-D124-08FF-1FCA-221A0B875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559" y="238907"/>
            <a:ext cx="9144000" cy="645497"/>
          </a:xfrm>
        </p:spPr>
        <p:txBody>
          <a:bodyPr>
            <a:normAutofit/>
          </a:bodyPr>
          <a:lstStyle/>
          <a:p>
            <a:pPr algn="l"/>
            <a:r>
              <a:rPr lang="pl-PL" sz="3600" dirty="0"/>
              <a:t>Zobowiązania w okresie związania celem</a:t>
            </a: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FC944F67-7111-C336-511D-AFA41BE45381}"/>
              </a:ext>
            </a:extLst>
          </p:cNvPr>
          <p:cNvGrpSpPr/>
          <p:nvPr/>
        </p:nvGrpSpPr>
        <p:grpSpPr>
          <a:xfrm>
            <a:off x="0" y="6551595"/>
            <a:ext cx="12192000" cy="336550"/>
            <a:chOff x="0" y="6551595"/>
            <a:chExt cx="12192000" cy="336550"/>
          </a:xfrm>
        </p:grpSpPr>
        <p:sp>
          <p:nvSpPr>
            <p:cNvPr id="5" name="Rectangle 44">
              <a:extLst>
                <a:ext uri="{FF2B5EF4-FFF2-40B4-BE49-F238E27FC236}">
                  <a16:creationId xmlns:a16="http://schemas.microsoft.com/office/drawing/2014/main" id="{1F81F01B-8FC9-5050-0439-530988D3C7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51595"/>
              <a:ext cx="4038600" cy="3365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" name="Rectangle 45">
              <a:extLst>
                <a:ext uri="{FF2B5EF4-FFF2-40B4-BE49-F238E27FC236}">
                  <a16:creationId xmlns:a16="http://schemas.microsoft.com/office/drawing/2014/main" id="{2484945B-0E8C-3ABE-D445-22DEE37628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6551595"/>
              <a:ext cx="4076700" cy="3365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" name="Rectangle 46">
              <a:extLst>
                <a:ext uri="{FF2B5EF4-FFF2-40B4-BE49-F238E27FC236}">
                  <a16:creationId xmlns:a16="http://schemas.microsoft.com/office/drawing/2014/main" id="{9136F003-F3A2-66DA-D53E-38D43B8DF2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5300" y="6551595"/>
              <a:ext cx="4076700" cy="3365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pic>
        <p:nvPicPr>
          <p:cNvPr id="11" name="Obraz 10">
            <a:extLst>
              <a:ext uri="{FF2B5EF4-FFF2-40B4-BE49-F238E27FC236}">
                <a16:creationId xmlns:a16="http://schemas.microsoft.com/office/drawing/2014/main" id="{3EBCE7E5-FCE6-7463-EE26-CBD76939B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060" y="-200345"/>
            <a:ext cx="1524000" cy="1524000"/>
          </a:xfrm>
          <a:prstGeom prst="rect">
            <a:avLst/>
          </a:prstGeom>
        </p:spPr>
      </p:pic>
      <p:grpSp>
        <p:nvGrpSpPr>
          <p:cNvPr id="8" name="Grupa 7">
            <a:extLst>
              <a:ext uri="{FF2B5EF4-FFF2-40B4-BE49-F238E27FC236}">
                <a16:creationId xmlns:a16="http://schemas.microsoft.com/office/drawing/2014/main" id="{E673E234-05D8-EFF5-ACA2-B4630998FAD5}"/>
              </a:ext>
            </a:extLst>
          </p:cNvPr>
          <p:cNvGrpSpPr/>
          <p:nvPr/>
        </p:nvGrpSpPr>
        <p:grpSpPr>
          <a:xfrm>
            <a:off x="314940" y="829816"/>
            <a:ext cx="9746840" cy="54588"/>
            <a:chOff x="0" y="6551595"/>
            <a:chExt cx="12192000" cy="336550"/>
          </a:xfrm>
        </p:grpSpPr>
        <p:sp>
          <p:nvSpPr>
            <p:cNvPr id="9" name="Rectangle 44">
              <a:extLst>
                <a:ext uri="{FF2B5EF4-FFF2-40B4-BE49-F238E27FC236}">
                  <a16:creationId xmlns:a16="http://schemas.microsoft.com/office/drawing/2014/main" id="{588305A3-B4E3-373F-38D8-CC99DA0BC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51595"/>
              <a:ext cx="4038600" cy="3365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" name="Rectangle 45">
              <a:extLst>
                <a:ext uri="{FF2B5EF4-FFF2-40B4-BE49-F238E27FC236}">
                  <a16:creationId xmlns:a16="http://schemas.microsoft.com/office/drawing/2014/main" id="{A630529A-F2ED-4B89-3D35-2A9813EE08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6551595"/>
              <a:ext cx="4076700" cy="3365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2" name="Rectangle 46">
              <a:extLst>
                <a:ext uri="{FF2B5EF4-FFF2-40B4-BE49-F238E27FC236}">
                  <a16:creationId xmlns:a16="http://schemas.microsoft.com/office/drawing/2014/main" id="{D0F0C5BF-0938-FC66-F018-0B93609C1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5300" y="6551595"/>
              <a:ext cx="4076700" cy="3365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06054953-3330-A8BD-3433-E05D492E30AC}"/>
              </a:ext>
            </a:extLst>
          </p:cNvPr>
          <p:cNvSpPr txBox="1"/>
          <p:nvPr/>
        </p:nvSpPr>
        <p:spPr>
          <a:xfrm>
            <a:off x="531556" y="986782"/>
            <a:ext cx="110907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Umowa o przyznaniu pomocy zawiera postanowienia zobowiązujące beneficjenta do: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dirty="0"/>
              <a:t>zapewnienia trwałości operacji (w przypadku realizacji operacji obejmujących inwestycje w infrastrukturę lub inwestycje produkcyjne) przez:</a:t>
            </a:r>
          </a:p>
          <a:p>
            <a:r>
              <a:rPr lang="pl-PL" dirty="0"/>
              <a:t>	a) niezaprzestanie działalności produkcyjnej,</a:t>
            </a:r>
          </a:p>
          <a:p>
            <a:r>
              <a:rPr lang="pl-PL" dirty="0"/>
              <a:t>	b) nieprzenoszenie prawa własności ani posiadania dóbr materialnych lub niematerialnych nabytych w związku z 	realizacją operacji, niedokonywanie zmiany sposobu ich wykorzystania,</a:t>
            </a:r>
          </a:p>
          <a:p>
            <a:r>
              <a:rPr lang="pl-PL" dirty="0"/>
              <a:t>	c) niedokonywanie istotnych zmian wpływających na charakter operacji – chyba że ARiMR albo SW wyrażą na to 	zgodę;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dirty="0"/>
              <a:t>umożliwiania przeprowadzania kontroli związanych z przyznaną pomocą podmiotom upoważnionym do dokonywania takich czynności;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dirty="0"/>
              <a:t>niezwłocznego informowania o planowanych albo zaistniałych zdarzeniach związanych ze zmianą sytuacji faktycznej lub prawnej beneficjenta, jego gospodarstwa lub operacji, mogących mieć wpływ na realizację operacji zgodnie z postanowieniami umowy o przyznaniu pomocy, wypłatę pomocy lub spełnienie wymagań określonych w PS WPR i przepisach prawa powszechnie obowiązującego związanych z realizacją operacji;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dirty="0"/>
              <a:t>przechowywania całości dokumentacji związanej z realizacją operacji;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dirty="0"/>
              <a:t>udostępniania uprawnionym podmiotom informacji niezbędnych do monitorowania i ewaluacji PS WPR;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dirty="0"/>
              <a:t>informowania i rozpowszechniania informacji o pomocy otrzymanej z EFRROW, zgodnie z przepisami załącznika III do rozporządzenia 2022/129, jeśli dotyczy;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dirty="0"/>
              <a:t>utrzymywania warunków, kontynuowania działań, z tytułu których przyznano mu punkty, kontynuowania operacji zgodnie z kryteriami, za które zostały przyznane punkty.</a:t>
            </a:r>
          </a:p>
        </p:txBody>
      </p:sp>
    </p:spTree>
    <p:extLst>
      <p:ext uri="{BB962C8B-B14F-4D97-AF65-F5344CB8AC3E}">
        <p14:creationId xmlns:p14="http://schemas.microsoft.com/office/powerpoint/2010/main" val="659481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C54054-A0DE-996D-8B6A-BCBB1D9D3F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2DABD02B-756B-BE3C-0B99-169AECC278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559" y="238907"/>
            <a:ext cx="9144000" cy="645497"/>
          </a:xfrm>
        </p:spPr>
        <p:txBody>
          <a:bodyPr>
            <a:normAutofit/>
          </a:bodyPr>
          <a:lstStyle/>
          <a:p>
            <a:pPr algn="l"/>
            <a:r>
              <a:rPr lang="pl-PL" sz="3600" dirty="0"/>
              <a:t>Lokalna Grupa Działania</a:t>
            </a: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3FBAD548-4086-CFBB-EB0B-4E29405873D0}"/>
              </a:ext>
            </a:extLst>
          </p:cNvPr>
          <p:cNvGrpSpPr/>
          <p:nvPr/>
        </p:nvGrpSpPr>
        <p:grpSpPr>
          <a:xfrm>
            <a:off x="0" y="6551595"/>
            <a:ext cx="12192000" cy="336550"/>
            <a:chOff x="0" y="6551595"/>
            <a:chExt cx="12192000" cy="336550"/>
          </a:xfrm>
        </p:grpSpPr>
        <p:sp>
          <p:nvSpPr>
            <p:cNvPr id="5" name="Rectangle 44">
              <a:extLst>
                <a:ext uri="{FF2B5EF4-FFF2-40B4-BE49-F238E27FC236}">
                  <a16:creationId xmlns:a16="http://schemas.microsoft.com/office/drawing/2014/main" id="{19774752-40E5-F330-D553-458E079623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51595"/>
              <a:ext cx="4038600" cy="3365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" name="Rectangle 45">
              <a:extLst>
                <a:ext uri="{FF2B5EF4-FFF2-40B4-BE49-F238E27FC236}">
                  <a16:creationId xmlns:a16="http://schemas.microsoft.com/office/drawing/2014/main" id="{B3D32782-9964-CA1E-7F60-2ED5FFC03A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6551595"/>
              <a:ext cx="4076700" cy="3365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" name="Rectangle 46">
              <a:extLst>
                <a:ext uri="{FF2B5EF4-FFF2-40B4-BE49-F238E27FC236}">
                  <a16:creationId xmlns:a16="http://schemas.microsoft.com/office/drawing/2014/main" id="{8173D95A-DC6C-CF6C-64F0-DE0F6A45A5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5300" y="6551595"/>
              <a:ext cx="4076700" cy="3365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pic>
        <p:nvPicPr>
          <p:cNvPr id="11" name="Obraz 10">
            <a:extLst>
              <a:ext uri="{FF2B5EF4-FFF2-40B4-BE49-F238E27FC236}">
                <a16:creationId xmlns:a16="http://schemas.microsoft.com/office/drawing/2014/main" id="{2E64CB6E-4FFA-BEB0-B1AE-63CE732A4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060" y="-200345"/>
            <a:ext cx="1524000" cy="1524000"/>
          </a:xfrm>
          <a:prstGeom prst="rect">
            <a:avLst/>
          </a:prstGeom>
        </p:spPr>
      </p:pic>
      <p:grpSp>
        <p:nvGrpSpPr>
          <p:cNvPr id="8" name="Grupa 7">
            <a:extLst>
              <a:ext uri="{FF2B5EF4-FFF2-40B4-BE49-F238E27FC236}">
                <a16:creationId xmlns:a16="http://schemas.microsoft.com/office/drawing/2014/main" id="{D6526A8E-4740-353A-E00C-563883CE8F45}"/>
              </a:ext>
            </a:extLst>
          </p:cNvPr>
          <p:cNvGrpSpPr/>
          <p:nvPr/>
        </p:nvGrpSpPr>
        <p:grpSpPr>
          <a:xfrm>
            <a:off x="314940" y="829816"/>
            <a:ext cx="9746840" cy="54588"/>
            <a:chOff x="0" y="6551595"/>
            <a:chExt cx="12192000" cy="336550"/>
          </a:xfrm>
        </p:grpSpPr>
        <p:sp>
          <p:nvSpPr>
            <p:cNvPr id="9" name="Rectangle 44">
              <a:extLst>
                <a:ext uri="{FF2B5EF4-FFF2-40B4-BE49-F238E27FC236}">
                  <a16:creationId xmlns:a16="http://schemas.microsoft.com/office/drawing/2014/main" id="{D322E77A-294C-4EC3-4B7A-F6BEEFD959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51595"/>
              <a:ext cx="4038600" cy="3365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" name="Rectangle 45">
              <a:extLst>
                <a:ext uri="{FF2B5EF4-FFF2-40B4-BE49-F238E27FC236}">
                  <a16:creationId xmlns:a16="http://schemas.microsoft.com/office/drawing/2014/main" id="{D4AB6250-1AD3-1857-B220-65E54C2973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6551595"/>
              <a:ext cx="4076700" cy="3365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2" name="Rectangle 46">
              <a:extLst>
                <a:ext uri="{FF2B5EF4-FFF2-40B4-BE49-F238E27FC236}">
                  <a16:creationId xmlns:a16="http://schemas.microsoft.com/office/drawing/2014/main" id="{314CF5A3-5E95-4B44-9722-A6D6BD6326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5300" y="6551595"/>
              <a:ext cx="4076700" cy="3365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5CF9E7CF-E64A-5954-26B4-C83D72D52AA8}"/>
              </a:ext>
            </a:extLst>
          </p:cNvPr>
          <p:cNvSpPr txBox="1"/>
          <p:nvPr/>
        </p:nvSpPr>
        <p:spPr>
          <a:xfrm>
            <a:off x="550606" y="1087559"/>
            <a:ext cx="554539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l-PL" dirty="0"/>
              <a:t>Lokalna Grupa Działania Stowarzyszenie „Wspólnie dla Przyszłości” powstała 17.08.2006 r. LGD tworzy 6 gmin Powiatu Pleszewskiego: Chocz, Czermin, Dobrzyca, Gizałki, Gołuchów, Miasto i Gmina Pleszew.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>
                <a:solidFill>
                  <a:srgbClr val="020202"/>
                </a:solidFill>
              </a:rPr>
              <a:t>W dniu 3 stycznia 2024 r. </a:t>
            </a:r>
            <a:r>
              <a:rPr lang="pl-PL" b="0" i="0" dirty="0">
                <a:solidFill>
                  <a:srgbClr val="020202"/>
                </a:solidFill>
                <a:effectLst/>
              </a:rPr>
              <a:t>w Zajezdni Kultury w Pleszewie została podpisana umowa ramowa na realizację Lokalnej Strategii Rozwoju na lata 2023-2027.</a:t>
            </a:r>
          </a:p>
          <a:p>
            <a:pPr marL="0" indent="0">
              <a:buNone/>
            </a:pPr>
            <a:endParaRPr lang="pl-PL" dirty="0">
              <a:solidFill>
                <a:srgbClr val="020202"/>
              </a:solidFill>
            </a:endParaRPr>
          </a:p>
          <a:p>
            <a:pPr marL="0" indent="0">
              <a:buNone/>
            </a:pPr>
            <a:r>
              <a:rPr lang="pl-PL" dirty="0">
                <a:solidFill>
                  <a:srgbClr val="020202"/>
                </a:solidFill>
              </a:rPr>
              <a:t>W ramach Strategii Rozwoju Lokalnego Kierowanego przez Społeczność 2023-2027 realizowane będą następujące cele:</a:t>
            </a:r>
          </a:p>
          <a:p>
            <a:pPr marL="400050" indent="-400050">
              <a:buFont typeface="+mj-lt"/>
              <a:buAutoNum type="romanUcPeriod"/>
            </a:pPr>
            <a:r>
              <a:rPr lang="pl-PL" dirty="0">
                <a:solidFill>
                  <a:srgbClr val="020202"/>
                </a:solidFill>
              </a:rPr>
              <a:t>Wsparcie infrastruktury społecznej, kulturalnej, turystycznej, rekreacyjnej i sportowej na obszarze LGD SWDP</a:t>
            </a:r>
          </a:p>
          <a:p>
            <a:pPr marL="400050" indent="-400050">
              <a:buFont typeface="+mj-lt"/>
              <a:buAutoNum type="romanUcPeriod"/>
            </a:pPr>
            <a:r>
              <a:rPr lang="pl-PL" b="1" dirty="0">
                <a:solidFill>
                  <a:srgbClr val="020202"/>
                </a:solidFill>
              </a:rPr>
              <a:t>Aktywizacja, integracja, wsparcie aktywności oraz przedsiębiorczości mieszkańców obszaru LGD SWDP</a:t>
            </a:r>
          </a:p>
          <a:p>
            <a:pPr marL="400050" indent="-400050">
              <a:buFont typeface="+mj-lt"/>
              <a:buAutoNum type="romanUcPeriod"/>
            </a:pPr>
            <a:r>
              <a:rPr lang="pl-PL" dirty="0">
                <a:solidFill>
                  <a:srgbClr val="020202"/>
                </a:solidFill>
              </a:rPr>
              <a:t>Ochrona środowiska oraz podniesienie świadomości ekologicznej</a:t>
            </a:r>
            <a:endParaRPr lang="pl-PL" dirty="0"/>
          </a:p>
          <a:p>
            <a:endParaRPr lang="pl-PL" dirty="0"/>
          </a:p>
        </p:txBody>
      </p:sp>
      <p:pic>
        <p:nvPicPr>
          <p:cNvPr id="17" name="Obraz 16">
            <a:extLst>
              <a:ext uri="{FF2B5EF4-FFF2-40B4-BE49-F238E27FC236}">
                <a16:creationId xmlns:a16="http://schemas.microsoft.com/office/drawing/2014/main" id="{673EF2B4-E6C8-6D9A-DE1B-400577324E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680" y="1285823"/>
            <a:ext cx="4619289" cy="4742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1564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A8BB62-432A-E59D-1994-1FAA719FC0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ADF78A47-A303-51EE-BADA-DE4D47FFCD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559" y="238907"/>
            <a:ext cx="9144000" cy="645497"/>
          </a:xfrm>
        </p:spPr>
        <p:txBody>
          <a:bodyPr>
            <a:normAutofit/>
          </a:bodyPr>
          <a:lstStyle/>
          <a:p>
            <a:pPr algn="l"/>
            <a:r>
              <a:rPr lang="pl-PL" sz="3600" dirty="0"/>
              <a:t>Zobowiązania w okresie związania celem</a:t>
            </a: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A0280738-80DB-EFB8-255F-ACD3FCA33860}"/>
              </a:ext>
            </a:extLst>
          </p:cNvPr>
          <p:cNvGrpSpPr/>
          <p:nvPr/>
        </p:nvGrpSpPr>
        <p:grpSpPr>
          <a:xfrm>
            <a:off x="0" y="6551595"/>
            <a:ext cx="12192000" cy="336550"/>
            <a:chOff x="0" y="6551595"/>
            <a:chExt cx="12192000" cy="336550"/>
          </a:xfrm>
        </p:grpSpPr>
        <p:sp>
          <p:nvSpPr>
            <p:cNvPr id="5" name="Rectangle 44">
              <a:extLst>
                <a:ext uri="{FF2B5EF4-FFF2-40B4-BE49-F238E27FC236}">
                  <a16:creationId xmlns:a16="http://schemas.microsoft.com/office/drawing/2014/main" id="{67AF5EA7-ADD3-E5BC-832B-6D714BCFD4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51595"/>
              <a:ext cx="4038600" cy="3365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" name="Rectangle 45">
              <a:extLst>
                <a:ext uri="{FF2B5EF4-FFF2-40B4-BE49-F238E27FC236}">
                  <a16:creationId xmlns:a16="http://schemas.microsoft.com/office/drawing/2014/main" id="{76D325ED-EF36-37EE-E587-32AD6CF950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6551595"/>
              <a:ext cx="4076700" cy="3365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" name="Rectangle 46">
              <a:extLst>
                <a:ext uri="{FF2B5EF4-FFF2-40B4-BE49-F238E27FC236}">
                  <a16:creationId xmlns:a16="http://schemas.microsoft.com/office/drawing/2014/main" id="{A0D13759-A4E7-09FA-EFD1-4A7D54DF96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5300" y="6551595"/>
              <a:ext cx="4076700" cy="3365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pic>
        <p:nvPicPr>
          <p:cNvPr id="11" name="Obraz 10">
            <a:extLst>
              <a:ext uri="{FF2B5EF4-FFF2-40B4-BE49-F238E27FC236}">
                <a16:creationId xmlns:a16="http://schemas.microsoft.com/office/drawing/2014/main" id="{8C09BCC0-77B7-61B9-52A1-B57052A27E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060" y="-200345"/>
            <a:ext cx="1524000" cy="1524000"/>
          </a:xfrm>
          <a:prstGeom prst="rect">
            <a:avLst/>
          </a:prstGeom>
        </p:spPr>
      </p:pic>
      <p:grpSp>
        <p:nvGrpSpPr>
          <p:cNvPr id="8" name="Grupa 7">
            <a:extLst>
              <a:ext uri="{FF2B5EF4-FFF2-40B4-BE49-F238E27FC236}">
                <a16:creationId xmlns:a16="http://schemas.microsoft.com/office/drawing/2014/main" id="{ECA52B8C-0A85-C77F-A007-7CDAFF50759F}"/>
              </a:ext>
            </a:extLst>
          </p:cNvPr>
          <p:cNvGrpSpPr/>
          <p:nvPr/>
        </p:nvGrpSpPr>
        <p:grpSpPr>
          <a:xfrm>
            <a:off x="314940" y="829816"/>
            <a:ext cx="9746840" cy="54588"/>
            <a:chOff x="0" y="6551595"/>
            <a:chExt cx="12192000" cy="336550"/>
          </a:xfrm>
        </p:grpSpPr>
        <p:sp>
          <p:nvSpPr>
            <p:cNvPr id="9" name="Rectangle 44">
              <a:extLst>
                <a:ext uri="{FF2B5EF4-FFF2-40B4-BE49-F238E27FC236}">
                  <a16:creationId xmlns:a16="http://schemas.microsoft.com/office/drawing/2014/main" id="{64EF14EB-1784-4F15-FD3D-6B6C2D7D3C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51595"/>
              <a:ext cx="4038600" cy="3365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" name="Rectangle 45">
              <a:extLst>
                <a:ext uri="{FF2B5EF4-FFF2-40B4-BE49-F238E27FC236}">
                  <a16:creationId xmlns:a16="http://schemas.microsoft.com/office/drawing/2014/main" id="{D48EA175-1B1D-1557-723B-B78C7574F3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6551595"/>
              <a:ext cx="4076700" cy="3365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2" name="Rectangle 46">
              <a:extLst>
                <a:ext uri="{FF2B5EF4-FFF2-40B4-BE49-F238E27FC236}">
                  <a16:creationId xmlns:a16="http://schemas.microsoft.com/office/drawing/2014/main" id="{52AFC0A2-A9A8-687D-997A-BB038A550E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5300" y="6551595"/>
              <a:ext cx="4076700" cy="3365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C18D1620-113C-B4F7-063A-450BCFDAB375}"/>
              </a:ext>
            </a:extLst>
          </p:cNvPr>
          <p:cNvSpPr txBox="1"/>
          <p:nvPr/>
        </p:nvSpPr>
        <p:spPr>
          <a:xfrm>
            <a:off x="531556" y="986782"/>
            <a:ext cx="110907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100" dirty="0"/>
              <a:t>Dodatkowo w okresie związania celem beneficjent zobowiązuje się w szczególności do: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100" dirty="0"/>
              <a:t>utrzymania zrealizowanej inwestycji co najmniej w okresie 3 lat od dnia wypłaty pomocy;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100" dirty="0"/>
              <a:t>prowadzenia działalności, na którą została przyznana pomoc w okresie 3 lat</a:t>
            </a:r>
          </a:p>
          <a:p>
            <a:r>
              <a:rPr lang="pl-PL" sz="2100" dirty="0"/>
              <a:t>od dnia wypłaty pomocy;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100" dirty="0"/>
              <a:t>do okresu prowadzenia działalności, na którą została przyznana pomoc, nie wlicza</a:t>
            </a:r>
          </a:p>
          <a:p>
            <a:r>
              <a:rPr lang="pl-PL" sz="2100" dirty="0"/>
              <a:t>się okresów jej zawieszenia.</a:t>
            </a:r>
          </a:p>
          <a:p>
            <a:endParaRPr lang="pl-PL" sz="2100" dirty="0"/>
          </a:p>
          <a:p>
            <a:r>
              <a:rPr lang="pl-PL" sz="2100" dirty="0"/>
              <a:t>W przypadku gdy pomoc przyznaje się w zakresie rozwój DG, beneficjent zobowiązuje się do osiągnięcia co najmniej 30% docelowego zakładanego w biznesplanie ilościowego lub wartościowego poziomu sprzedaży produktów lub usług do dnia, w którym upłynie pełny rok obrachunkowy od dnia wypłaty pomocy.</a:t>
            </a:r>
          </a:p>
          <a:p>
            <a:r>
              <a:rPr lang="pl-PL" sz="2100" dirty="0"/>
              <a:t>Do terminu, o którym mowa powyżej, nie wlicza się okresów zawieszenia prowadzonej działalności.</a:t>
            </a:r>
          </a:p>
        </p:txBody>
      </p:sp>
    </p:spTree>
    <p:extLst>
      <p:ext uri="{BB962C8B-B14F-4D97-AF65-F5344CB8AC3E}">
        <p14:creationId xmlns:p14="http://schemas.microsoft.com/office/powerpoint/2010/main" val="9443826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17E4D8-9F22-A321-FF97-63CE294A77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002F7B73-23A8-B40E-6455-9127CBDFD1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559" y="238907"/>
            <a:ext cx="9144000" cy="645497"/>
          </a:xfrm>
        </p:spPr>
        <p:txBody>
          <a:bodyPr>
            <a:normAutofit/>
          </a:bodyPr>
          <a:lstStyle/>
          <a:p>
            <a:pPr algn="l"/>
            <a:r>
              <a:rPr lang="pl-PL" sz="3600" dirty="0"/>
              <a:t>Doradztwo</a:t>
            </a: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D0CCD87C-A31B-4F30-D59A-F0AEB12A5565}"/>
              </a:ext>
            </a:extLst>
          </p:cNvPr>
          <p:cNvGrpSpPr/>
          <p:nvPr/>
        </p:nvGrpSpPr>
        <p:grpSpPr>
          <a:xfrm>
            <a:off x="0" y="6551595"/>
            <a:ext cx="12192000" cy="336550"/>
            <a:chOff x="0" y="6551595"/>
            <a:chExt cx="12192000" cy="336550"/>
          </a:xfrm>
        </p:grpSpPr>
        <p:sp>
          <p:nvSpPr>
            <p:cNvPr id="5" name="Rectangle 44">
              <a:extLst>
                <a:ext uri="{FF2B5EF4-FFF2-40B4-BE49-F238E27FC236}">
                  <a16:creationId xmlns:a16="http://schemas.microsoft.com/office/drawing/2014/main" id="{875AD61E-E27D-8E88-8DEB-9FCD1682BE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51595"/>
              <a:ext cx="4038600" cy="3365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" name="Rectangle 45">
              <a:extLst>
                <a:ext uri="{FF2B5EF4-FFF2-40B4-BE49-F238E27FC236}">
                  <a16:creationId xmlns:a16="http://schemas.microsoft.com/office/drawing/2014/main" id="{9133A5B2-0489-16F6-D83B-5D345C53C2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6551595"/>
              <a:ext cx="4076700" cy="3365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" name="Rectangle 46">
              <a:extLst>
                <a:ext uri="{FF2B5EF4-FFF2-40B4-BE49-F238E27FC236}">
                  <a16:creationId xmlns:a16="http://schemas.microsoft.com/office/drawing/2014/main" id="{114060CB-621B-D10E-C86F-554CC500B4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5300" y="6551595"/>
              <a:ext cx="4076700" cy="3365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pic>
        <p:nvPicPr>
          <p:cNvPr id="11" name="Obraz 10">
            <a:extLst>
              <a:ext uri="{FF2B5EF4-FFF2-40B4-BE49-F238E27FC236}">
                <a16:creationId xmlns:a16="http://schemas.microsoft.com/office/drawing/2014/main" id="{19B0AC44-C426-274D-F7B8-E2D96BAA9E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060" y="-200345"/>
            <a:ext cx="1524000" cy="1524000"/>
          </a:xfrm>
          <a:prstGeom prst="rect">
            <a:avLst/>
          </a:prstGeom>
        </p:spPr>
      </p:pic>
      <p:grpSp>
        <p:nvGrpSpPr>
          <p:cNvPr id="8" name="Grupa 7">
            <a:extLst>
              <a:ext uri="{FF2B5EF4-FFF2-40B4-BE49-F238E27FC236}">
                <a16:creationId xmlns:a16="http://schemas.microsoft.com/office/drawing/2014/main" id="{DB8637CB-BAC9-0394-7DE4-934F8DDA8BF4}"/>
              </a:ext>
            </a:extLst>
          </p:cNvPr>
          <p:cNvGrpSpPr/>
          <p:nvPr/>
        </p:nvGrpSpPr>
        <p:grpSpPr>
          <a:xfrm>
            <a:off x="314940" y="829816"/>
            <a:ext cx="9746840" cy="54588"/>
            <a:chOff x="0" y="6551595"/>
            <a:chExt cx="12192000" cy="336550"/>
          </a:xfrm>
        </p:grpSpPr>
        <p:sp>
          <p:nvSpPr>
            <p:cNvPr id="9" name="Rectangle 44">
              <a:extLst>
                <a:ext uri="{FF2B5EF4-FFF2-40B4-BE49-F238E27FC236}">
                  <a16:creationId xmlns:a16="http://schemas.microsoft.com/office/drawing/2014/main" id="{EA563DC6-B1B2-BB08-4028-B4908F16BF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51595"/>
              <a:ext cx="4038600" cy="3365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" name="Rectangle 45">
              <a:extLst>
                <a:ext uri="{FF2B5EF4-FFF2-40B4-BE49-F238E27FC236}">
                  <a16:creationId xmlns:a16="http://schemas.microsoft.com/office/drawing/2014/main" id="{163A8CAC-5BC6-579F-B8C6-42FABBC65A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6551595"/>
              <a:ext cx="4076700" cy="3365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2" name="Rectangle 46">
              <a:extLst>
                <a:ext uri="{FF2B5EF4-FFF2-40B4-BE49-F238E27FC236}">
                  <a16:creationId xmlns:a16="http://schemas.microsoft.com/office/drawing/2014/main" id="{81A5674D-C757-FA0D-E5F1-FF35B304EB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5300" y="6551595"/>
              <a:ext cx="4076700" cy="3365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7AE19F4A-79B0-458D-5516-5600F5420F71}"/>
              </a:ext>
            </a:extLst>
          </p:cNvPr>
          <p:cNvSpPr txBox="1"/>
          <p:nvPr/>
        </p:nvSpPr>
        <p:spPr>
          <a:xfrm>
            <a:off x="531556" y="986782"/>
            <a:ext cx="11090788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100" dirty="0"/>
              <a:t>Lokalna Grupa Działania Stowarzyszenie „Wspólnie dla Przyszłości” świadczy nieodpłatne doradztwo w ramach wdrażania Strategii Rozwoju Lokalnego Kierowanego przez Społeczność w biurze Stowarzyszenia – Czermin 47, 63-304 Czermin.</a:t>
            </a:r>
          </a:p>
          <a:p>
            <a:endParaRPr lang="pl-PL" sz="2100" dirty="0"/>
          </a:p>
          <a:p>
            <a:r>
              <a:rPr lang="pl-PL" sz="2100" dirty="0"/>
              <a:t>Jednocześnie zalecamy aby indywidualne doradztwo w ramach naboru świadczone było po uprzednim umówieniu telefonicznym na konkretny dzień i godzinę w biurze Stowarzyszenia.</a:t>
            </a:r>
          </a:p>
          <a:p>
            <a:endParaRPr lang="pl-PL" sz="2100" dirty="0"/>
          </a:p>
          <a:p>
            <a:r>
              <a:rPr lang="pl-PL" sz="2100" dirty="0"/>
              <a:t>Telefon kontaktowy: </a:t>
            </a:r>
            <a:r>
              <a:rPr lang="pl-PL" sz="2100" b="1" dirty="0"/>
              <a:t>62 7416 891</a:t>
            </a:r>
            <a:r>
              <a:rPr lang="pl-PL" sz="2100" dirty="0"/>
              <a:t>.</a:t>
            </a:r>
          </a:p>
          <a:p>
            <a:endParaRPr lang="pl-PL" sz="2100" dirty="0"/>
          </a:p>
          <a:p>
            <a:r>
              <a:rPr lang="pl-PL" sz="2100" dirty="0"/>
              <a:t>Godziny otwarcia biura: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100" dirty="0"/>
              <a:t>Poniedziałek 7:30 – 17:00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100" dirty="0"/>
              <a:t>Wtorek – Czwartek 7:30 – 15:30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100" dirty="0"/>
              <a:t>Piątek 7:30 – 14:00 </a:t>
            </a:r>
          </a:p>
        </p:txBody>
      </p:sp>
    </p:spTree>
    <p:extLst>
      <p:ext uri="{BB962C8B-B14F-4D97-AF65-F5344CB8AC3E}">
        <p14:creationId xmlns:p14="http://schemas.microsoft.com/office/powerpoint/2010/main" val="27772937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BF1658-F8D4-4FE3-D931-1669A79210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043181-D6C2-6C92-5164-5CFD7ED475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8090" y="1800789"/>
            <a:ext cx="10795819" cy="940209"/>
          </a:xfrm>
        </p:spPr>
        <p:txBody>
          <a:bodyPr>
            <a:normAutofit/>
          </a:bodyPr>
          <a:lstStyle/>
          <a:p>
            <a:r>
              <a:rPr lang="pl-PL" dirty="0"/>
              <a:t>Dziękujemy za uwagę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C0E1353-ED6C-F39D-792F-31BABA9A64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8" y="3377193"/>
            <a:ext cx="9144000" cy="1953188"/>
          </a:xfrm>
        </p:spPr>
        <p:txBody>
          <a:bodyPr>
            <a:normAutofit lnSpcReduction="10000"/>
          </a:bodyPr>
          <a:lstStyle/>
          <a:p>
            <a:r>
              <a:rPr lang="pl-PL" dirty="0"/>
              <a:t>Materiał współfinansowany ze środków Unii Europejskiej w ramach Planu Strategicznego WPR 2023-2027.</a:t>
            </a:r>
          </a:p>
          <a:p>
            <a:r>
              <a:rPr lang="pl-PL" dirty="0"/>
              <a:t>Materiał opracowany przez Stowarzyszenie „Wspólnie dla Przyszłości”.</a:t>
            </a:r>
          </a:p>
          <a:p>
            <a:r>
              <a:rPr lang="pl-PL" dirty="0"/>
              <a:t>Instytucja Zarządzająca Planem Strategicznym dla Wspólnej Polityki Rolnej na lata 2023-2027 – Minister Rolnictwa i Rozwoju Wsi.</a:t>
            </a:r>
          </a:p>
          <a:p>
            <a:endParaRPr lang="pl-PL" dirty="0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529EEF87-80E3-AD73-1D91-A5E44836B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51595"/>
            <a:ext cx="4038600" cy="3365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34445428-73E8-C069-547C-1CEA68494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6551595"/>
            <a:ext cx="4076700" cy="336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B8FA3364-0379-D3AA-7303-6B49488DD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5300" y="6551595"/>
            <a:ext cx="4076700" cy="3365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4BE263E1-3CFA-0667-E33D-5B74D9D061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-549257"/>
            <a:ext cx="2857500" cy="2857500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4E28702E-7C9D-36F5-C7C9-6BB140B7A0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091" y="5470883"/>
            <a:ext cx="11571815" cy="940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115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8B2486-9F75-FACD-2506-71E78B831D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C6D5AA1C-9C9C-6343-9CDA-E43799AEA9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559" y="238907"/>
            <a:ext cx="9144000" cy="645497"/>
          </a:xfrm>
        </p:spPr>
        <p:txBody>
          <a:bodyPr>
            <a:normAutofit/>
          </a:bodyPr>
          <a:lstStyle/>
          <a:p>
            <a:pPr algn="l"/>
            <a:r>
              <a:rPr lang="pl-PL" sz="3600" dirty="0"/>
              <a:t>Informacje o naborze wniosków</a:t>
            </a: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8DBD6CB7-B166-B965-4B36-4B09765B2C12}"/>
              </a:ext>
            </a:extLst>
          </p:cNvPr>
          <p:cNvGrpSpPr/>
          <p:nvPr/>
        </p:nvGrpSpPr>
        <p:grpSpPr>
          <a:xfrm>
            <a:off x="0" y="6551595"/>
            <a:ext cx="12192000" cy="336550"/>
            <a:chOff x="0" y="6551595"/>
            <a:chExt cx="12192000" cy="336550"/>
          </a:xfrm>
        </p:grpSpPr>
        <p:sp>
          <p:nvSpPr>
            <p:cNvPr id="5" name="Rectangle 44">
              <a:extLst>
                <a:ext uri="{FF2B5EF4-FFF2-40B4-BE49-F238E27FC236}">
                  <a16:creationId xmlns:a16="http://schemas.microsoft.com/office/drawing/2014/main" id="{2F1D269A-52E8-4DB8-269C-64A0ED128C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51595"/>
              <a:ext cx="4038600" cy="3365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" name="Rectangle 45">
              <a:extLst>
                <a:ext uri="{FF2B5EF4-FFF2-40B4-BE49-F238E27FC236}">
                  <a16:creationId xmlns:a16="http://schemas.microsoft.com/office/drawing/2014/main" id="{8C429012-7B4D-7C0F-F800-FB7207FE1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6551595"/>
              <a:ext cx="4076700" cy="3365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" name="Rectangle 46">
              <a:extLst>
                <a:ext uri="{FF2B5EF4-FFF2-40B4-BE49-F238E27FC236}">
                  <a16:creationId xmlns:a16="http://schemas.microsoft.com/office/drawing/2014/main" id="{8F3BF7EE-DF5C-150D-B860-4276615020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5300" y="6551595"/>
              <a:ext cx="4076700" cy="3365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pic>
        <p:nvPicPr>
          <p:cNvPr id="11" name="Obraz 10">
            <a:extLst>
              <a:ext uri="{FF2B5EF4-FFF2-40B4-BE49-F238E27FC236}">
                <a16:creationId xmlns:a16="http://schemas.microsoft.com/office/drawing/2014/main" id="{DA9E46D5-37CF-D3FE-F6E5-537908A2A6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060" y="-200345"/>
            <a:ext cx="1524000" cy="1524000"/>
          </a:xfrm>
          <a:prstGeom prst="rect">
            <a:avLst/>
          </a:prstGeom>
        </p:spPr>
      </p:pic>
      <p:grpSp>
        <p:nvGrpSpPr>
          <p:cNvPr id="8" name="Grupa 7">
            <a:extLst>
              <a:ext uri="{FF2B5EF4-FFF2-40B4-BE49-F238E27FC236}">
                <a16:creationId xmlns:a16="http://schemas.microsoft.com/office/drawing/2014/main" id="{42ADB056-CD5C-7835-7FBD-9DAF10E72A36}"/>
              </a:ext>
            </a:extLst>
          </p:cNvPr>
          <p:cNvGrpSpPr/>
          <p:nvPr/>
        </p:nvGrpSpPr>
        <p:grpSpPr>
          <a:xfrm>
            <a:off x="314940" y="829816"/>
            <a:ext cx="9746840" cy="54588"/>
            <a:chOff x="0" y="6551595"/>
            <a:chExt cx="12192000" cy="336550"/>
          </a:xfrm>
        </p:grpSpPr>
        <p:sp>
          <p:nvSpPr>
            <p:cNvPr id="9" name="Rectangle 44">
              <a:extLst>
                <a:ext uri="{FF2B5EF4-FFF2-40B4-BE49-F238E27FC236}">
                  <a16:creationId xmlns:a16="http://schemas.microsoft.com/office/drawing/2014/main" id="{F5DE6E20-DE9E-FA27-D65F-92D34D8E13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51595"/>
              <a:ext cx="4038600" cy="3365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" name="Rectangle 45">
              <a:extLst>
                <a:ext uri="{FF2B5EF4-FFF2-40B4-BE49-F238E27FC236}">
                  <a16:creationId xmlns:a16="http://schemas.microsoft.com/office/drawing/2014/main" id="{EC1905E9-EFE0-4681-4179-9D8CBC04A8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6551595"/>
              <a:ext cx="4076700" cy="3365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2" name="Rectangle 46">
              <a:extLst>
                <a:ext uri="{FF2B5EF4-FFF2-40B4-BE49-F238E27FC236}">
                  <a16:creationId xmlns:a16="http://schemas.microsoft.com/office/drawing/2014/main" id="{7B42CD47-AF7B-89DE-F493-F9C21F4A94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5300" y="6551595"/>
              <a:ext cx="4076700" cy="3365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31F8E12A-B40B-475F-4694-D372CB540068}"/>
              </a:ext>
            </a:extLst>
          </p:cNvPr>
          <p:cNvSpPr txBox="1"/>
          <p:nvPr/>
        </p:nvSpPr>
        <p:spPr>
          <a:xfrm>
            <a:off x="550606" y="1189703"/>
            <a:ext cx="1109078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100" dirty="0"/>
              <a:t>Nabór wniosków 1/2025/RDG przeprowadzony jest w oparciu o: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100" dirty="0"/>
              <a:t>Ustawę z dnia 20 lutego 2015 r. o rozwoju lokalnym z udziałem lokalnej społeczności (zwanej ustawą RLKS)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100" dirty="0"/>
              <a:t>Wytyczne podstawowe w zakresie pomocy finansowej w ramach Planu Strategicznego dla Wspólnej Polityki Rolnej na lata 2023-2027 (</a:t>
            </a:r>
            <a:r>
              <a:rPr lang="pl-PL" sz="2100" dirty="0">
                <a:hlinkClick r:id="rId3"/>
              </a:rPr>
              <a:t>https://www.gov.pl/web/rolnictwo/wytyczne-podstawowe-w-zakresie-pomocy-finansowej-w-ramach-planu-strategicznego-dla-wspolnej-polityki-rolnej-na-lata-20232027</a:t>
            </a:r>
            <a:r>
              <a:rPr lang="pl-PL" sz="2100" dirty="0"/>
              <a:t>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100" dirty="0"/>
              <a:t>Wytyczne szczegółowe w zakresie przyznawania i wypłaty pomocy finansowej w ramach Planu Strategicznego dla Wspólnej Polityki Rolnej na lata 2023-2027 dla interwencji I.13.1 LEADER/Rozwój Lokalny Kierowany przez Społeczność (RLKS) – komponent wdrażanie LSR (</a:t>
            </a:r>
            <a:r>
              <a:rPr lang="pl-PL" sz="2100" dirty="0">
                <a:hlinkClick r:id="rId4"/>
              </a:rPr>
              <a:t>https://www.gov.pl/web/rolnictwo/wytyczne-szczegolowe-w-zakresie-przyznawania-i-wyplaty-pomocy-finansowej-w-ramach-planu-strategicznego-dla-wspolnej-polityki-rolnej-na-lata-20232027-dla-interwencji-i131-leaderrozwoj-lokalny-kierowany-przez-spolecznosc-rlks--komponent-wdrazanie-lsr</a:t>
            </a:r>
            <a:r>
              <a:rPr lang="pl-PL" sz="21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15758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208531-4148-5048-0EDA-98FB408858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987A1CFC-2913-7C8B-E881-473DF9D2DD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559" y="238907"/>
            <a:ext cx="9144000" cy="645497"/>
          </a:xfrm>
        </p:spPr>
        <p:txBody>
          <a:bodyPr>
            <a:normAutofit/>
          </a:bodyPr>
          <a:lstStyle/>
          <a:p>
            <a:pPr algn="l"/>
            <a:r>
              <a:rPr lang="pl-PL" sz="3600" dirty="0"/>
              <a:t>Najważniejsze skróty</a:t>
            </a: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5E0B161E-9840-259D-BAE4-CA20C707198B}"/>
              </a:ext>
            </a:extLst>
          </p:cNvPr>
          <p:cNvGrpSpPr/>
          <p:nvPr/>
        </p:nvGrpSpPr>
        <p:grpSpPr>
          <a:xfrm>
            <a:off x="0" y="6551595"/>
            <a:ext cx="12192000" cy="336550"/>
            <a:chOff x="0" y="6551595"/>
            <a:chExt cx="12192000" cy="336550"/>
          </a:xfrm>
        </p:grpSpPr>
        <p:sp>
          <p:nvSpPr>
            <p:cNvPr id="5" name="Rectangle 44">
              <a:extLst>
                <a:ext uri="{FF2B5EF4-FFF2-40B4-BE49-F238E27FC236}">
                  <a16:creationId xmlns:a16="http://schemas.microsoft.com/office/drawing/2014/main" id="{811FAB53-79B6-A37F-134E-013872E6CB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51595"/>
              <a:ext cx="4038600" cy="3365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" name="Rectangle 45">
              <a:extLst>
                <a:ext uri="{FF2B5EF4-FFF2-40B4-BE49-F238E27FC236}">
                  <a16:creationId xmlns:a16="http://schemas.microsoft.com/office/drawing/2014/main" id="{A09DA873-B846-90D7-1E29-EB5917646D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6551595"/>
              <a:ext cx="4076700" cy="3365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" name="Rectangle 46">
              <a:extLst>
                <a:ext uri="{FF2B5EF4-FFF2-40B4-BE49-F238E27FC236}">
                  <a16:creationId xmlns:a16="http://schemas.microsoft.com/office/drawing/2014/main" id="{6862E18F-68CA-4C08-11C1-15C39FFA17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5300" y="6551595"/>
              <a:ext cx="4076700" cy="3365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pic>
        <p:nvPicPr>
          <p:cNvPr id="11" name="Obraz 10">
            <a:extLst>
              <a:ext uri="{FF2B5EF4-FFF2-40B4-BE49-F238E27FC236}">
                <a16:creationId xmlns:a16="http://schemas.microsoft.com/office/drawing/2014/main" id="{D1B2FD5D-9C7E-3388-034B-AD07F595DB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060" y="-200345"/>
            <a:ext cx="1524000" cy="1524000"/>
          </a:xfrm>
          <a:prstGeom prst="rect">
            <a:avLst/>
          </a:prstGeom>
        </p:spPr>
      </p:pic>
      <p:grpSp>
        <p:nvGrpSpPr>
          <p:cNvPr id="8" name="Grupa 7">
            <a:extLst>
              <a:ext uri="{FF2B5EF4-FFF2-40B4-BE49-F238E27FC236}">
                <a16:creationId xmlns:a16="http://schemas.microsoft.com/office/drawing/2014/main" id="{CAB8E463-33D0-D2B1-5B4D-14A86D9403E4}"/>
              </a:ext>
            </a:extLst>
          </p:cNvPr>
          <p:cNvGrpSpPr/>
          <p:nvPr/>
        </p:nvGrpSpPr>
        <p:grpSpPr>
          <a:xfrm>
            <a:off x="314940" y="829816"/>
            <a:ext cx="9746840" cy="54588"/>
            <a:chOff x="0" y="6551595"/>
            <a:chExt cx="12192000" cy="336550"/>
          </a:xfrm>
        </p:grpSpPr>
        <p:sp>
          <p:nvSpPr>
            <p:cNvPr id="9" name="Rectangle 44">
              <a:extLst>
                <a:ext uri="{FF2B5EF4-FFF2-40B4-BE49-F238E27FC236}">
                  <a16:creationId xmlns:a16="http://schemas.microsoft.com/office/drawing/2014/main" id="{0AAC8BC2-D83F-95EB-CFC4-C243212225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51595"/>
              <a:ext cx="4038600" cy="3365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" name="Rectangle 45">
              <a:extLst>
                <a:ext uri="{FF2B5EF4-FFF2-40B4-BE49-F238E27FC236}">
                  <a16:creationId xmlns:a16="http://schemas.microsoft.com/office/drawing/2014/main" id="{C4C6907B-CA20-92AF-5F00-0C276CCC56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6551595"/>
              <a:ext cx="4076700" cy="3365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2" name="Rectangle 46">
              <a:extLst>
                <a:ext uri="{FF2B5EF4-FFF2-40B4-BE49-F238E27FC236}">
                  <a16:creationId xmlns:a16="http://schemas.microsoft.com/office/drawing/2014/main" id="{A34BA78A-FA5A-7369-8EF9-B4D6D95158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5300" y="6551595"/>
              <a:ext cx="4076700" cy="3365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9D2125CB-A9D2-8F01-F3D9-3DA13854E203}"/>
              </a:ext>
            </a:extLst>
          </p:cNvPr>
          <p:cNvSpPr txBox="1"/>
          <p:nvPr/>
        </p:nvSpPr>
        <p:spPr>
          <a:xfrm>
            <a:off x="550606" y="1189703"/>
            <a:ext cx="110907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err="1"/>
              <a:t>MRiRW</a:t>
            </a:r>
            <a:r>
              <a:rPr lang="pl-PL" b="1" dirty="0"/>
              <a:t> </a:t>
            </a:r>
            <a:r>
              <a:rPr lang="pl-PL" dirty="0"/>
              <a:t>– Minister Rolnictwa i Rozwoju Wsi</a:t>
            </a:r>
          </a:p>
          <a:p>
            <a:r>
              <a:rPr lang="pl-PL" b="1" dirty="0"/>
              <a:t>ARiMR </a:t>
            </a:r>
            <a:r>
              <a:rPr lang="pl-PL" dirty="0"/>
              <a:t>– Agencja Restrukturyzacji i Modernizacji Rolnictwa</a:t>
            </a:r>
          </a:p>
          <a:p>
            <a:r>
              <a:rPr lang="pl-PL" b="1" dirty="0"/>
              <a:t>LGD </a:t>
            </a:r>
            <a:r>
              <a:rPr lang="pl-PL" dirty="0"/>
              <a:t>– Lokalna Grupa Działania Stowarzyszenie „Wspólnie dla Przyszłości” (</a:t>
            </a:r>
            <a:r>
              <a:rPr lang="pl-PL" dirty="0">
                <a:hlinkClick r:id="rId3"/>
              </a:rPr>
              <a:t>www.lgd.pleszew.pl</a:t>
            </a:r>
            <a:r>
              <a:rPr lang="pl-PL" dirty="0"/>
              <a:t>). </a:t>
            </a:r>
          </a:p>
          <a:p>
            <a:r>
              <a:rPr lang="pl-PL" b="1" dirty="0"/>
              <a:t>LSR </a:t>
            </a:r>
            <a:r>
              <a:rPr lang="pl-PL" dirty="0"/>
              <a:t>– strategia rozwoju lokalnego kierowanego przez społeczność, o której mowa w ustawie RLKS realizowana przez LGD</a:t>
            </a:r>
          </a:p>
          <a:p>
            <a:r>
              <a:rPr lang="pl-PL" b="1" dirty="0"/>
              <a:t>umowa ramowa </a:t>
            </a:r>
            <a:r>
              <a:rPr lang="pl-PL" dirty="0"/>
              <a:t>– umowa o warunkach i sposobie realizacji LSR, o której mowa w ustawie RLKS</a:t>
            </a:r>
          </a:p>
          <a:p>
            <a:r>
              <a:rPr lang="pl-PL" b="1" dirty="0"/>
              <a:t>PS WPR </a:t>
            </a:r>
            <a:r>
              <a:rPr lang="pl-PL" dirty="0"/>
              <a:t>– Plan Strategiczny dla Wspólnej Polityki Rolnej na lata 2023–2027 </a:t>
            </a:r>
          </a:p>
          <a:p>
            <a:r>
              <a:rPr lang="pl-PL" b="1" dirty="0"/>
              <a:t>ZWW/UMWW </a:t>
            </a:r>
            <a:r>
              <a:rPr lang="pl-PL" dirty="0"/>
              <a:t>– Zarząd Województwa Wielkopolskiego/Urząd Marszałkowski Województwa Wielkopolskiego</a:t>
            </a:r>
          </a:p>
          <a:p>
            <a:r>
              <a:rPr lang="pl-PL" b="1" dirty="0"/>
              <a:t>RLKS – </a:t>
            </a:r>
            <a:r>
              <a:rPr lang="pl-PL" dirty="0"/>
              <a:t>Rozwój Lokalny Kierowany przez Społeczność</a:t>
            </a:r>
          </a:p>
          <a:p>
            <a:r>
              <a:rPr lang="pl-PL" b="1" dirty="0"/>
              <a:t>system IT </a:t>
            </a:r>
            <a:r>
              <a:rPr lang="pl-PL" dirty="0"/>
              <a:t>– system teleinformatyczny ARiMR, o którym mowa w ustawie PS WPR oraz ustawie ARiMR (</a:t>
            </a:r>
            <a:r>
              <a:rPr lang="pl-PL" dirty="0">
                <a:hlinkClick r:id="rId4"/>
              </a:rPr>
              <a:t>https://epue.arimr.gov.pl/</a:t>
            </a:r>
            <a:r>
              <a:rPr lang="pl-PL" dirty="0"/>
              <a:t>) </a:t>
            </a:r>
          </a:p>
          <a:p>
            <a:r>
              <a:rPr lang="pl-PL" b="1" dirty="0"/>
              <a:t>numer EP </a:t>
            </a:r>
            <a:r>
              <a:rPr lang="pl-PL" dirty="0"/>
              <a:t>– numer identyfikacyjny nadany w trybie przepisów o krajowym systemie ewidencji producentów,  ewidencji  gospodarstw  rolnych  oraz  ewidencji  wniosków o przyznanie płatności (</a:t>
            </a:r>
            <a:r>
              <a:rPr lang="pl-PL" dirty="0">
                <a:hlinkClick r:id="rId5"/>
              </a:rPr>
              <a:t>https://www.gov.pl/web/arimr/ewidencja-producentow</a:t>
            </a:r>
            <a:r>
              <a:rPr lang="pl-PL" dirty="0"/>
              <a:t>) </a:t>
            </a:r>
          </a:p>
          <a:p>
            <a:r>
              <a:rPr lang="pl-PL" b="1" dirty="0"/>
              <a:t>Wnioskodawca </a:t>
            </a:r>
            <a:r>
              <a:rPr lang="pl-PL" dirty="0"/>
              <a:t>– podmiot/osoba ubiegająca się o przyznanie pomocy</a:t>
            </a:r>
          </a:p>
          <a:p>
            <a:r>
              <a:rPr lang="pl-PL" b="1" dirty="0"/>
              <a:t>Beneficjent </a:t>
            </a:r>
            <a:r>
              <a:rPr lang="pl-PL" dirty="0"/>
              <a:t>– podmiot/osoba, która zawarła umowę o przyznanie pomocy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5953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FF13A1-FB96-045F-9928-35FE14A8CA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8B9ED797-8338-0A4E-BBFF-67335BED35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559" y="238907"/>
            <a:ext cx="9144000" cy="645497"/>
          </a:xfrm>
        </p:spPr>
        <p:txBody>
          <a:bodyPr>
            <a:normAutofit/>
          </a:bodyPr>
          <a:lstStyle/>
          <a:p>
            <a:pPr algn="l"/>
            <a:r>
              <a:rPr lang="pl-PL" sz="3600" dirty="0"/>
              <a:t>Informacje o naborze wniosków</a:t>
            </a: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0777FA99-3875-768A-9FDF-C44C79C84495}"/>
              </a:ext>
            </a:extLst>
          </p:cNvPr>
          <p:cNvGrpSpPr/>
          <p:nvPr/>
        </p:nvGrpSpPr>
        <p:grpSpPr>
          <a:xfrm>
            <a:off x="0" y="6551595"/>
            <a:ext cx="12192000" cy="336550"/>
            <a:chOff x="0" y="6551595"/>
            <a:chExt cx="12192000" cy="336550"/>
          </a:xfrm>
        </p:grpSpPr>
        <p:sp>
          <p:nvSpPr>
            <p:cNvPr id="5" name="Rectangle 44">
              <a:extLst>
                <a:ext uri="{FF2B5EF4-FFF2-40B4-BE49-F238E27FC236}">
                  <a16:creationId xmlns:a16="http://schemas.microsoft.com/office/drawing/2014/main" id="{CE417CDB-7819-0143-A503-532B847129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51595"/>
              <a:ext cx="4038600" cy="3365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" name="Rectangle 45">
              <a:extLst>
                <a:ext uri="{FF2B5EF4-FFF2-40B4-BE49-F238E27FC236}">
                  <a16:creationId xmlns:a16="http://schemas.microsoft.com/office/drawing/2014/main" id="{BCD90933-11E7-7FCC-D01E-843F0575FC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6551595"/>
              <a:ext cx="4076700" cy="3365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" name="Rectangle 46">
              <a:extLst>
                <a:ext uri="{FF2B5EF4-FFF2-40B4-BE49-F238E27FC236}">
                  <a16:creationId xmlns:a16="http://schemas.microsoft.com/office/drawing/2014/main" id="{DAE5307D-3CC8-5186-31E2-4B4B949B5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5300" y="6551595"/>
              <a:ext cx="4076700" cy="3365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pic>
        <p:nvPicPr>
          <p:cNvPr id="11" name="Obraz 10">
            <a:extLst>
              <a:ext uri="{FF2B5EF4-FFF2-40B4-BE49-F238E27FC236}">
                <a16:creationId xmlns:a16="http://schemas.microsoft.com/office/drawing/2014/main" id="{E7D38A86-263F-7E4D-38D5-5DB738CFC4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060" y="-200345"/>
            <a:ext cx="1524000" cy="1524000"/>
          </a:xfrm>
          <a:prstGeom prst="rect">
            <a:avLst/>
          </a:prstGeom>
        </p:spPr>
      </p:pic>
      <p:grpSp>
        <p:nvGrpSpPr>
          <p:cNvPr id="8" name="Grupa 7">
            <a:extLst>
              <a:ext uri="{FF2B5EF4-FFF2-40B4-BE49-F238E27FC236}">
                <a16:creationId xmlns:a16="http://schemas.microsoft.com/office/drawing/2014/main" id="{D0343F0F-21FC-F5C4-1599-C7A0964558A2}"/>
              </a:ext>
            </a:extLst>
          </p:cNvPr>
          <p:cNvGrpSpPr/>
          <p:nvPr/>
        </p:nvGrpSpPr>
        <p:grpSpPr>
          <a:xfrm>
            <a:off x="314940" y="829816"/>
            <a:ext cx="9746840" cy="54588"/>
            <a:chOff x="0" y="6551595"/>
            <a:chExt cx="12192000" cy="336550"/>
          </a:xfrm>
        </p:grpSpPr>
        <p:sp>
          <p:nvSpPr>
            <p:cNvPr id="9" name="Rectangle 44">
              <a:extLst>
                <a:ext uri="{FF2B5EF4-FFF2-40B4-BE49-F238E27FC236}">
                  <a16:creationId xmlns:a16="http://schemas.microsoft.com/office/drawing/2014/main" id="{52AA81DA-D892-2147-DBE8-91CB440919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51595"/>
              <a:ext cx="4038600" cy="3365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" name="Rectangle 45">
              <a:extLst>
                <a:ext uri="{FF2B5EF4-FFF2-40B4-BE49-F238E27FC236}">
                  <a16:creationId xmlns:a16="http://schemas.microsoft.com/office/drawing/2014/main" id="{2BF1E6EB-3A1A-3E56-72FA-A66BB737B8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6551595"/>
              <a:ext cx="4076700" cy="3365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2" name="Rectangle 46">
              <a:extLst>
                <a:ext uri="{FF2B5EF4-FFF2-40B4-BE49-F238E27FC236}">
                  <a16:creationId xmlns:a16="http://schemas.microsoft.com/office/drawing/2014/main" id="{2472E822-BFA3-D17F-C1D1-9BD14E0286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5300" y="6551595"/>
              <a:ext cx="4076700" cy="3365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B5E6ECF7-5043-CC42-9CBA-A774D1FFEBA0}"/>
              </a:ext>
            </a:extLst>
          </p:cNvPr>
          <p:cNvSpPr txBox="1"/>
          <p:nvPr/>
        </p:nvSpPr>
        <p:spPr>
          <a:xfrm>
            <a:off x="550606" y="1189703"/>
            <a:ext cx="110907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u="sng" dirty="0"/>
              <a:t>Termin ogłoszenia naboru: </a:t>
            </a:r>
            <a:r>
              <a:rPr lang="pl-PL" sz="2000" dirty="0"/>
              <a:t>10.03.2025 r. na stronie internetowej -  </a:t>
            </a:r>
            <a:r>
              <a:rPr lang="pl-PL" sz="2000" dirty="0">
                <a:hlinkClick r:id="rId3"/>
              </a:rPr>
              <a:t>https://lgd.pleszew.pl/nabor-nr-1-2025-rdg/</a:t>
            </a:r>
            <a:endParaRPr lang="pl-PL" sz="2000" dirty="0"/>
          </a:p>
          <a:p>
            <a:endParaRPr lang="pl-PL" sz="2000" dirty="0"/>
          </a:p>
          <a:p>
            <a:r>
              <a:rPr lang="pl-PL" sz="2000" u="sng" dirty="0"/>
              <a:t>Termin naboru wniosków: </a:t>
            </a:r>
            <a:r>
              <a:rPr lang="pl-PL" sz="2000" dirty="0"/>
              <a:t>od 24.03.2025 r. do 07.04.2025 r. </a:t>
            </a:r>
          </a:p>
          <a:p>
            <a:endParaRPr lang="pl-PL" sz="2000" dirty="0"/>
          </a:p>
          <a:p>
            <a:r>
              <a:rPr lang="pl-PL" sz="2000" u="sng" dirty="0"/>
              <a:t>Miejsce składania wniosków: </a:t>
            </a:r>
            <a:r>
              <a:rPr lang="pl-PL" sz="2000" dirty="0">
                <a:hlinkClick r:id="rId4"/>
              </a:rPr>
              <a:t>https://epue.arimr.gov.pl/</a:t>
            </a:r>
            <a:endParaRPr lang="pl-PL" sz="2000" dirty="0"/>
          </a:p>
          <a:p>
            <a:endParaRPr lang="pl-PL" sz="2000" dirty="0"/>
          </a:p>
          <a:p>
            <a:r>
              <a:rPr lang="pl-PL" sz="2000" u="sng" dirty="0"/>
              <a:t>Alokacja środków w ramach naboru wniosków: </a:t>
            </a:r>
            <a:r>
              <a:rPr lang="pl-PL" sz="2000" dirty="0"/>
              <a:t>488 132,53 EURO</a:t>
            </a:r>
          </a:p>
          <a:p>
            <a:endParaRPr lang="pl-PL" sz="2000" dirty="0"/>
          </a:p>
          <a:p>
            <a:r>
              <a:rPr lang="pl-PL" sz="2000" u="sng" dirty="0"/>
              <a:t>Forma pomocy: </a:t>
            </a:r>
            <a:r>
              <a:rPr lang="pl-PL" sz="2000" dirty="0"/>
              <a:t>zwrot części kosztów kwalifikowalnych</a:t>
            </a:r>
          </a:p>
          <a:p>
            <a:endParaRPr lang="pl-PL" sz="2000" dirty="0"/>
          </a:p>
          <a:p>
            <a:r>
              <a:rPr lang="pl-PL" sz="2000" u="sng" dirty="0"/>
              <a:t>Maksymalny poziom pomocy na operację: </a:t>
            </a:r>
            <a:r>
              <a:rPr lang="pl-PL" sz="2000" dirty="0"/>
              <a:t>do 65% kosztów kwalifikowalnych</a:t>
            </a:r>
          </a:p>
          <a:p>
            <a:endParaRPr lang="pl-PL" sz="2000" dirty="0"/>
          </a:p>
          <a:p>
            <a:r>
              <a:rPr lang="pl-PL" sz="2000" u="sng" dirty="0"/>
              <a:t>Kwota pomocy: </a:t>
            </a:r>
            <a:r>
              <a:rPr lang="pl-PL" sz="2000" dirty="0"/>
              <a:t>kwota pomocy nie może być niższa niż 50 000,00 zł i nie wyższa niż 500 000,00 zł.</a:t>
            </a:r>
          </a:p>
        </p:txBody>
      </p:sp>
    </p:spTree>
    <p:extLst>
      <p:ext uri="{BB962C8B-B14F-4D97-AF65-F5344CB8AC3E}">
        <p14:creationId xmlns:p14="http://schemas.microsoft.com/office/powerpoint/2010/main" val="809961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93A123-9890-55C7-BDAB-56C4EF1F6C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89C40ABF-C49E-6989-20F7-06EC6CE2E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559" y="238907"/>
            <a:ext cx="9144000" cy="645497"/>
          </a:xfrm>
        </p:spPr>
        <p:txBody>
          <a:bodyPr>
            <a:normAutofit/>
          </a:bodyPr>
          <a:lstStyle/>
          <a:p>
            <a:pPr algn="l"/>
            <a:r>
              <a:rPr lang="pl-PL" sz="3600" dirty="0"/>
              <a:t>Warunki przyznania pomocy</a:t>
            </a: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C676E33B-01C3-B31A-4FBA-622BC0515E92}"/>
              </a:ext>
            </a:extLst>
          </p:cNvPr>
          <p:cNvGrpSpPr/>
          <p:nvPr/>
        </p:nvGrpSpPr>
        <p:grpSpPr>
          <a:xfrm>
            <a:off x="0" y="6551595"/>
            <a:ext cx="12192000" cy="336550"/>
            <a:chOff x="0" y="6551595"/>
            <a:chExt cx="12192000" cy="336550"/>
          </a:xfrm>
        </p:grpSpPr>
        <p:sp>
          <p:nvSpPr>
            <p:cNvPr id="5" name="Rectangle 44">
              <a:extLst>
                <a:ext uri="{FF2B5EF4-FFF2-40B4-BE49-F238E27FC236}">
                  <a16:creationId xmlns:a16="http://schemas.microsoft.com/office/drawing/2014/main" id="{5E4F14F2-DF58-0F6E-C4FF-F422587695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51595"/>
              <a:ext cx="4038600" cy="3365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" name="Rectangle 45">
              <a:extLst>
                <a:ext uri="{FF2B5EF4-FFF2-40B4-BE49-F238E27FC236}">
                  <a16:creationId xmlns:a16="http://schemas.microsoft.com/office/drawing/2014/main" id="{663BCEF5-2049-99E3-3B84-4EF7CB7F18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6551595"/>
              <a:ext cx="4076700" cy="3365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" name="Rectangle 46">
              <a:extLst>
                <a:ext uri="{FF2B5EF4-FFF2-40B4-BE49-F238E27FC236}">
                  <a16:creationId xmlns:a16="http://schemas.microsoft.com/office/drawing/2014/main" id="{DA6DB2AD-4C54-4E99-D3D5-01A3BD613A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5300" y="6551595"/>
              <a:ext cx="4076700" cy="3365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pic>
        <p:nvPicPr>
          <p:cNvPr id="11" name="Obraz 10">
            <a:extLst>
              <a:ext uri="{FF2B5EF4-FFF2-40B4-BE49-F238E27FC236}">
                <a16:creationId xmlns:a16="http://schemas.microsoft.com/office/drawing/2014/main" id="{D75C4EBE-1C80-E21B-3B30-1F166D558E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060" y="-200345"/>
            <a:ext cx="1524000" cy="1524000"/>
          </a:xfrm>
          <a:prstGeom prst="rect">
            <a:avLst/>
          </a:prstGeom>
        </p:spPr>
      </p:pic>
      <p:grpSp>
        <p:nvGrpSpPr>
          <p:cNvPr id="8" name="Grupa 7">
            <a:extLst>
              <a:ext uri="{FF2B5EF4-FFF2-40B4-BE49-F238E27FC236}">
                <a16:creationId xmlns:a16="http://schemas.microsoft.com/office/drawing/2014/main" id="{9A4DB9A8-C3D7-E2A3-D651-F56C378C5BC5}"/>
              </a:ext>
            </a:extLst>
          </p:cNvPr>
          <p:cNvGrpSpPr/>
          <p:nvPr/>
        </p:nvGrpSpPr>
        <p:grpSpPr>
          <a:xfrm>
            <a:off x="314940" y="829816"/>
            <a:ext cx="9746840" cy="54588"/>
            <a:chOff x="0" y="6551595"/>
            <a:chExt cx="12192000" cy="336550"/>
          </a:xfrm>
        </p:grpSpPr>
        <p:sp>
          <p:nvSpPr>
            <p:cNvPr id="9" name="Rectangle 44">
              <a:extLst>
                <a:ext uri="{FF2B5EF4-FFF2-40B4-BE49-F238E27FC236}">
                  <a16:creationId xmlns:a16="http://schemas.microsoft.com/office/drawing/2014/main" id="{AC41AEB3-3649-B5AD-9F9A-8E38BA4A34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51595"/>
              <a:ext cx="4038600" cy="3365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" name="Rectangle 45">
              <a:extLst>
                <a:ext uri="{FF2B5EF4-FFF2-40B4-BE49-F238E27FC236}">
                  <a16:creationId xmlns:a16="http://schemas.microsoft.com/office/drawing/2014/main" id="{5110ECB4-C823-0EC9-2D34-36172BD777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6551595"/>
              <a:ext cx="4076700" cy="3365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2" name="Rectangle 46">
              <a:extLst>
                <a:ext uri="{FF2B5EF4-FFF2-40B4-BE49-F238E27FC236}">
                  <a16:creationId xmlns:a16="http://schemas.microsoft.com/office/drawing/2014/main" id="{CB89401A-33A2-EF3E-8F0F-427EE3F4FD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5300" y="6551595"/>
              <a:ext cx="4076700" cy="3365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75A645C4-4792-754C-4361-6AFB17893279}"/>
              </a:ext>
            </a:extLst>
          </p:cNvPr>
          <p:cNvSpPr txBox="1"/>
          <p:nvPr/>
        </p:nvSpPr>
        <p:spPr>
          <a:xfrm>
            <a:off x="550606" y="1189703"/>
            <a:ext cx="1109078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1. Pomoc może zostać przyznana, jeżeli wnioskodawca co najmniej od roku poprzedzającego dzień złożenia </a:t>
            </a:r>
            <a:r>
              <a:rPr lang="pl-PL" sz="2000" dirty="0" err="1"/>
              <a:t>WoPP</a:t>
            </a:r>
            <a:r>
              <a:rPr lang="pl-PL" sz="2000" dirty="0"/>
              <a:t>:</a:t>
            </a:r>
          </a:p>
          <a:p>
            <a:r>
              <a:rPr lang="pl-PL" sz="2000" dirty="0"/>
              <a:t>1) w przypadku osób fizycznych:</a:t>
            </a:r>
          </a:p>
          <a:p>
            <a:r>
              <a:rPr lang="pl-PL" sz="2000" dirty="0"/>
              <a:t>	a) ma miejsce zamieszkania na obszarze wiejskim objętym LSR lub</a:t>
            </a:r>
          </a:p>
          <a:p>
            <a:r>
              <a:rPr lang="pl-PL" sz="2000" dirty="0"/>
              <a:t>	b) jego miejsce wykonywania działalności gospodarczej oznaczone adresem wpisanym do CEIDG 	znajduje się na obszarze wiejskim objętym LSR, lub</a:t>
            </a:r>
          </a:p>
          <a:p>
            <a:r>
              <a:rPr lang="pl-PL" sz="2000" dirty="0"/>
              <a:t>	c) posiada miejsce wykonywania działalności w ramach pozarolniczych funkcji gospodarstw rolnych 	na obszarze wiejskim objętym LSR;</a:t>
            </a:r>
          </a:p>
          <a:p>
            <a:r>
              <a:rPr lang="pl-PL" sz="2000" dirty="0"/>
              <a:t>2) w przypadku wnioskodawcy będącego osobą prawną lub jednostką organizacyjną nieposiadającą osobowości prawnej, której ustawa przyznaje zdolność prawną –  siedzibę lub oddział, które znajdują się na obszarze wiejskim objętym LSR.</a:t>
            </a:r>
          </a:p>
        </p:txBody>
      </p:sp>
    </p:spTree>
    <p:extLst>
      <p:ext uri="{BB962C8B-B14F-4D97-AF65-F5344CB8AC3E}">
        <p14:creationId xmlns:p14="http://schemas.microsoft.com/office/powerpoint/2010/main" val="4262864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F832E3-332E-6C65-B398-B64BBA6E86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B5643560-1E79-3DEB-CFE6-BD5CAC31AF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559" y="238907"/>
            <a:ext cx="9144000" cy="645497"/>
          </a:xfrm>
        </p:spPr>
        <p:txBody>
          <a:bodyPr>
            <a:normAutofit/>
          </a:bodyPr>
          <a:lstStyle/>
          <a:p>
            <a:pPr algn="l"/>
            <a:r>
              <a:rPr lang="pl-PL" sz="3600" dirty="0"/>
              <a:t>Warunki przyznania pomocy</a:t>
            </a: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5F6D6B27-C91D-483F-8745-50F017C287C4}"/>
              </a:ext>
            </a:extLst>
          </p:cNvPr>
          <p:cNvGrpSpPr/>
          <p:nvPr/>
        </p:nvGrpSpPr>
        <p:grpSpPr>
          <a:xfrm>
            <a:off x="0" y="6551595"/>
            <a:ext cx="12192000" cy="336550"/>
            <a:chOff x="0" y="6551595"/>
            <a:chExt cx="12192000" cy="336550"/>
          </a:xfrm>
        </p:grpSpPr>
        <p:sp>
          <p:nvSpPr>
            <p:cNvPr id="5" name="Rectangle 44">
              <a:extLst>
                <a:ext uri="{FF2B5EF4-FFF2-40B4-BE49-F238E27FC236}">
                  <a16:creationId xmlns:a16="http://schemas.microsoft.com/office/drawing/2014/main" id="{3CF32DF3-B5C6-9769-874A-1457EAB3E4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51595"/>
              <a:ext cx="4038600" cy="3365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" name="Rectangle 45">
              <a:extLst>
                <a:ext uri="{FF2B5EF4-FFF2-40B4-BE49-F238E27FC236}">
                  <a16:creationId xmlns:a16="http://schemas.microsoft.com/office/drawing/2014/main" id="{2E2BF563-5D56-7264-FC57-5373A3C2C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6551595"/>
              <a:ext cx="4076700" cy="3365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" name="Rectangle 46">
              <a:extLst>
                <a:ext uri="{FF2B5EF4-FFF2-40B4-BE49-F238E27FC236}">
                  <a16:creationId xmlns:a16="http://schemas.microsoft.com/office/drawing/2014/main" id="{DDB9C309-37D4-CE98-8C47-C24BC6D43A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5300" y="6551595"/>
              <a:ext cx="4076700" cy="3365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pic>
        <p:nvPicPr>
          <p:cNvPr id="11" name="Obraz 10">
            <a:extLst>
              <a:ext uri="{FF2B5EF4-FFF2-40B4-BE49-F238E27FC236}">
                <a16:creationId xmlns:a16="http://schemas.microsoft.com/office/drawing/2014/main" id="{350A5589-9432-F185-CA6A-B4AE1B7BF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060" y="-200345"/>
            <a:ext cx="1524000" cy="1524000"/>
          </a:xfrm>
          <a:prstGeom prst="rect">
            <a:avLst/>
          </a:prstGeom>
        </p:spPr>
      </p:pic>
      <p:grpSp>
        <p:nvGrpSpPr>
          <p:cNvPr id="8" name="Grupa 7">
            <a:extLst>
              <a:ext uri="{FF2B5EF4-FFF2-40B4-BE49-F238E27FC236}">
                <a16:creationId xmlns:a16="http://schemas.microsoft.com/office/drawing/2014/main" id="{5D9E4A73-A179-5E0E-1929-4D42B7450588}"/>
              </a:ext>
            </a:extLst>
          </p:cNvPr>
          <p:cNvGrpSpPr/>
          <p:nvPr/>
        </p:nvGrpSpPr>
        <p:grpSpPr>
          <a:xfrm>
            <a:off x="314940" y="829816"/>
            <a:ext cx="9746840" cy="54588"/>
            <a:chOff x="0" y="6551595"/>
            <a:chExt cx="12192000" cy="336550"/>
          </a:xfrm>
        </p:grpSpPr>
        <p:sp>
          <p:nvSpPr>
            <p:cNvPr id="9" name="Rectangle 44">
              <a:extLst>
                <a:ext uri="{FF2B5EF4-FFF2-40B4-BE49-F238E27FC236}">
                  <a16:creationId xmlns:a16="http://schemas.microsoft.com/office/drawing/2014/main" id="{908F3546-3A13-575C-531D-6C684E6A9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51595"/>
              <a:ext cx="4038600" cy="3365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" name="Rectangle 45">
              <a:extLst>
                <a:ext uri="{FF2B5EF4-FFF2-40B4-BE49-F238E27FC236}">
                  <a16:creationId xmlns:a16="http://schemas.microsoft.com/office/drawing/2014/main" id="{B6311FFA-C5A3-FDD2-3452-94CB150ABE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6551595"/>
              <a:ext cx="4076700" cy="3365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2" name="Rectangle 46">
              <a:extLst>
                <a:ext uri="{FF2B5EF4-FFF2-40B4-BE49-F238E27FC236}">
                  <a16:creationId xmlns:a16="http://schemas.microsoft.com/office/drawing/2014/main" id="{E99FE376-58A2-FE5F-CED7-56DEE2EE67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5300" y="6551595"/>
              <a:ext cx="4076700" cy="3365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C562AAAD-6250-1DDC-F414-371BFC2B968A}"/>
              </a:ext>
            </a:extLst>
          </p:cNvPr>
          <p:cNvSpPr txBox="1"/>
          <p:nvPr/>
        </p:nvSpPr>
        <p:spPr>
          <a:xfrm>
            <a:off x="550606" y="1189703"/>
            <a:ext cx="110907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2. Pomoc przyznaje się wnioskodawcy:</a:t>
            </a:r>
          </a:p>
          <a:p>
            <a:r>
              <a:rPr lang="pl-PL" sz="2000" dirty="0"/>
              <a:t>1) który w okresie 3 lat poprzedzających dzień złożenia </a:t>
            </a:r>
            <a:r>
              <a:rPr lang="pl-PL" sz="2000" dirty="0" err="1"/>
              <a:t>WoPP</a:t>
            </a:r>
            <a:r>
              <a:rPr lang="pl-PL" sz="2000" dirty="0"/>
              <a:t> wykonywał łącznie co najmniej przez 365 dni działalność gospodarczą, do której stosuje się Prawo przedsiębiorców, oraz nadal wykonuje tę działalność prowadząc mikroprzedsiębiorstwo lub małe przedsiębiorstwo w rozumieniu art. 1 załącznika 1 do rozporządzenia GBER spełniające kryteria ustanowione w tym załączniku odpowiednio dla mikroprzedsiębiorstwa i małego przedsiębiorstwa; </a:t>
            </a:r>
          </a:p>
          <a:p>
            <a:r>
              <a:rPr lang="pl-PL" sz="2000" dirty="0"/>
              <a:t>2) nie została dotychczas przyznana pomoc na operację w zakresie Rozwój DG w ramach PS WPR (a więc dotyczy to także sytuacji, gdy pomoc została uzyskana w wyniku rozstrzygnięcia naboru ogłoszonego przez inną LGD); </a:t>
            </a:r>
          </a:p>
          <a:p>
            <a:r>
              <a:rPr lang="pl-PL" sz="2000" dirty="0"/>
              <a:t>3) jeżeli upłynęły co najmniej 2 lata od dnia wypłaty mu pomocy na operację w zakresie podejmowania działalności gospodarczej w ramach PS WPR (dotyczy to także sytuacji, gdy taka pomoc została uzyskana w wyniku rozstrzygnięcia naboru ogłoszonego przez inną LGD); </a:t>
            </a:r>
          </a:p>
          <a:p>
            <a:r>
              <a:rPr lang="pl-PL" sz="2000" dirty="0"/>
              <a:t>4) jeżeli upłynęły co najmniej 2 lata od dnia wypłaty temu wnioskodawcy płatności ostatecznej na podejmowanie lub prowadzenie lub rozwijanie działalności gospodarczej w ramach poddziałań 4.2, 6.2, 6.4 lub 19.2 objętych PROW 2014-2020;</a:t>
            </a:r>
          </a:p>
          <a:p>
            <a:r>
              <a:rPr lang="pl-PL" sz="2000" dirty="0"/>
              <a:t>5) w przypadku wnioskodawcy będącego osobą fizyczną – jeżeli w dniu złożenia </a:t>
            </a:r>
            <a:r>
              <a:rPr lang="pl-PL" sz="2000" dirty="0" err="1"/>
              <a:t>WoPP</a:t>
            </a:r>
            <a:r>
              <a:rPr lang="pl-PL" sz="2000" dirty="0"/>
              <a:t> ukończył 18 lat.</a:t>
            </a:r>
          </a:p>
        </p:txBody>
      </p:sp>
    </p:spTree>
    <p:extLst>
      <p:ext uri="{BB962C8B-B14F-4D97-AF65-F5344CB8AC3E}">
        <p14:creationId xmlns:p14="http://schemas.microsoft.com/office/powerpoint/2010/main" val="383636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1EDBB5-5581-0616-E202-30C6C8FDDE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09F88606-8746-292F-D94D-A0B260C8AF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559" y="238907"/>
            <a:ext cx="9144000" cy="645497"/>
          </a:xfrm>
        </p:spPr>
        <p:txBody>
          <a:bodyPr>
            <a:normAutofit/>
          </a:bodyPr>
          <a:lstStyle/>
          <a:p>
            <a:pPr algn="l"/>
            <a:r>
              <a:rPr lang="pl-PL" sz="3600" dirty="0"/>
              <a:t>Warunki przyznania pomocy</a:t>
            </a: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75F18F17-73E2-6AF0-6840-E9234E06235C}"/>
              </a:ext>
            </a:extLst>
          </p:cNvPr>
          <p:cNvGrpSpPr/>
          <p:nvPr/>
        </p:nvGrpSpPr>
        <p:grpSpPr>
          <a:xfrm>
            <a:off x="0" y="6551595"/>
            <a:ext cx="12192000" cy="336550"/>
            <a:chOff x="0" y="6551595"/>
            <a:chExt cx="12192000" cy="336550"/>
          </a:xfrm>
        </p:grpSpPr>
        <p:sp>
          <p:nvSpPr>
            <p:cNvPr id="5" name="Rectangle 44">
              <a:extLst>
                <a:ext uri="{FF2B5EF4-FFF2-40B4-BE49-F238E27FC236}">
                  <a16:creationId xmlns:a16="http://schemas.microsoft.com/office/drawing/2014/main" id="{A1F0F25D-4A1E-91F8-5979-D049C9EA33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51595"/>
              <a:ext cx="4038600" cy="3365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" name="Rectangle 45">
              <a:extLst>
                <a:ext uri="{FF2B5EF4-FFF2-40B4-BE49-F238E27FC236}">
                  <a16:creationId xmlns:a16="http://schemas.microsoft.com/office/drawing/2014/main" id="{027F742B-9882-3A6B-7EAE-27FA2B6A2A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6551595"/>
              <a:ext cx="4076700" cy="3365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" name="Rectangle 46">
              <a:extLst>
                <a:ext uri="{FF2B5EF4-FFF2-40B4-BE49-F238E27FC236}">
                  <a16:creationId xmlns:a16="http://schemas.microsoft.com/office/drawing/2014/main" id="{956655F2-9A77-A3C8-2164-53E3141D83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5300" y="6551595"/>
              <a:ext cx="4076700" cy="3365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pic>
        <p:nvPicPr>
          <p:cNvPr id="11" name="Obraz 10">
            <a:extLst>
              <a:ext uri="{FF2B5EF4-FFF2-40B4-BE49-F238E27FC236}">
                <a16:creationId xmlns:a16="http://schemas.microsoft.com/office/drawing/2014/main" id="{BB62168D-F7DC-B172-CD24-C129C22731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060" y="-200345"/>
            <a:ext cx="1524000" cy="1524000"/>
          </a:xfrm>
          <a:prstGeom prst="rect">
            <a:avLst/>
          </a:prstGeom>
        </p:spPr>
      </p:pic>
      <p:grpSp>
        <p:nvGrpSpPr>
          <p:cNvPr id="8" name="Grupa 7">
            <a:extLst>
              <a:ext uri="{FF2B5EF4-FFF2-40B4-BE49-F238E27FC236}">
                <a16:creationId xmlns:a16="http://schemas.microsoft.com/office/drawing/2014/main" id="{2B197A6E-6089-4F64-D809-B4B645CB31C2}"/>
              </a:ext>
            </a:extLst>
          </p:cNvPr>
          <p:cNvGrpSpPr/>
          <p:nvPr/>
        </p:nvGrpSpPr>
        <p:grpSpPr>
          <a:xfrm>
            <a:off x="314940" y="829816"/>
            <a:ext cx="9746840" cy="54588"/>
            <a:chOff x="0" y="6551595"/>
            <a:chExt cx="12192000" cy="336550"/>
          </a:xfrm>
        </p:grpSpPr>
        <p:sp>
          <p:nvSpPr>
            <p:cNvPr id="9" name="Rectangle 44">
              <a:extLst>
                <a:ext uri="{FF2B5EF4-FFF2-40B4-BE49-F238E27FC236}">
                  <a16:creationId xmlns:a16="http://schemas.microsoft.com/office/drawing/2014/main" id="{CB3D7AF1-3F09-33C3-F3CB-CD6F7676EF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51595"/>
              <a:ext cx="4038600" cy="3365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" name="Rectangle 45">
              <a:extLst>
                <a:ext uri="{FF2B5EF4-FFF2-40B4-BE49-F238E27FC236}">
                  <a16:creationId xmlns:a16="http://schemas.microsoft.com/office/drawing/2014/main" id="{CC9279BA-1FDE-FF26-DAD4-410FB01ED2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6551595"/>
              <a:ext cx="4076700" cy="3365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2" name="Rectangle 46">
              <a:extLst>
                <a:ext uri="{FF2B5EF4-FFF2-40B4-BE49-F238E27FC236}">
                  <a16:creationId xmlns:a16="http://schemas.microsoft.com/office/drawing/2014/main" id="{2E654B72-9A29-6F23-952B-2879BD105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5300" y="6551595"/>
              <a:ext cx="4076700" cy="3365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4164D5EE-537C-7C2D-4238-5F5067F269B6}"/>
              </a:ext>
            </a:extLst>
          </p:cNvPr>
          <p:cNvSpPr txBox="1"/>
          <p:nvPr/>
        </p:nvSpPr>
        <p:spPr>
          <a:xfrm>
            <a:off x="550606" y="1189703"/>
            <a:ext cx="110907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Pomoc przyznaje się wnioskodawcy zgodnie z art. 19a albo art. 19b rozporządzenia GBER.</a:t>
            </a:r>
          </a:p>
          <a:p>
            <a:r>
              <a:rPr lang="pl-PL" sz="2000" dirty="0"/>
              <a:t>Pomoc przyznaje się wnioskodawcy jeżeli prowadzi mikroprzedsiębiorstwo lub małe przedsiębiorstwo.</a:t>
            </a:r>
          </a:p>
          <a:p>
            <a:r>
              <a:rPr lang="pl-PL" sz="2000" dirty="0"/>
              <a:t>W przypadku operacji realizowanej w ramach wykonywania działalności gospodarczej w formie spółki cywilnej, warunki przyznania pomocy określone w Regulaminie powinny zostać spełnione dla wszystkich wspólników tej spółki.</a:t>
            </a:r>
          </a:p>
          <a:p>
            <a:r>
              <a:rPr lang="pl-PL" sz="2000" dirty="0"/>
              <a:t>Suma pomocy dla jednego beneficjenta oraz wypłaconych mu grantów nie może przekroczyć 500 tys. zł w okresie realizacji PS WPR.</a:t>
            </a:r>
          </a:p>
          <a:p>
            <a:r>
              <a:rPr lang="pl-PL" sz="2000" b="1" u="sng" dirty="0"/>
              <a:t>O pomoc może się ubiegać wyłącznie podmiot posiadający numer EP</a:t>
            </a:r>
            <a:r>
              <a:rPr lang="pl-PL" sz="2000" dirty="0"/>
              <a:t>.</a:t>
            </a:r>
          </a:p>
          <a:p>
            <a:r>
              <a:rPr lang="pl-PL" sz="2000" dirty="0"/>
              <a:t>Numer EP to 9-cyfrowy kod, który jednoznacznie identyfikuje każdego beneficjenta środków unijnych w ramach Wspólnej Polityki Rolnej. Stanowi on podstawę do ewidencji producentów rolnych i jest niezbędny do ubiegania się o różnego rodzaju dotacje i wsparcie.</a:t>
            </a:r>
          </a:p>
          <a:p>
            <a:endParaRPr lang="pl-PL" sz="2000" dirty="0"/>
          </a:p>
          <a:p>
            <a:r>
              <a:rPr lang="pl-PL" sz="2000" dirty="0"/>
              <a:t>Najważniejsze informacje znajdują się pod adresem: </a:t>
            </a:r>
            <a:r>
              <a:rPr lang="pl-PL" sz="2000" dirty="0">
                <a:hlinkClick r:id="rId3"/>
              </a:rPr>
              <a:t>https://lgd.pleszew.pl/wazne-informacje-dla-potencjalnych-wnioskodawcow/</a:t>
            </a:r>
            <a:r>
              <a:rPr lang="pl-PL" sz="2000" dirty="0"/>
              <a:t> </a:t>
            </a:r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930650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2A3768-E569-A413-D6FE-9A349A5133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9CAF7480-B158-E837-5D08-9D25975BAA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559" y="238907"/>
            <a:ext cx="9144000" cy="645497"/>
          </a:xfrm>
        </p:spPr>
        <p:txBody>
          <a:bodyPr>
            <a:normAutofit/>
          </a:bodyPr>
          <a:lstStyle/>
          <a:p>
            <a:pPr algn="l"/>
            <a:r>
              <a:rPr lang="pl-PL" sz="3600" dirty="0"/>
              <a:t>Warunki przyznania pomocy</a:t>
            </a: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B5AD79FB-DC93-77A2-0548-01F67EC4E05D}"/>
              </a:ext>
            </a:extLst>
          </p:cNvPr>
          <p:cNvGrpSpPr/>
          <p:nvPr/>
        </p:nvGrpSpPr>
        <p:grpSpPr>
          <a:xfrm>
            <a:off x="0" y="6551595"/>
            <a:ext cx="12192000" cy="336550"/>
            <a:chOff x="0" y="6551595"/>
            <a:chExt cx="12192000" cy="336550"/>
          </a:xfrm>
        </p:grpSpPr>
        <p:sp>
          <p:nvSpPr>
            <p:cNvPr id="5" name="Rectangle 44">
              <a:extLst>
                <a:ext uri="{FF2B5EF4-FFF2-40B4-BE49-F238E27FC236}">
                  <a16:creationId xmlns:a16="http://schemas.microsoft.com/office/drawing/2014/main" id="{6D95A95B-7EFB-F0C2-3931-61F18C4BE3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51595"/>
              <a:ext cx="4038600" cy="3365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" name="Rectangle 45">
              <a:extLst>
                <a:ext uri="{FF2B5EF4-FFF2-40B4-BE49-F238E27FC236}">
                  <a16:creationId xmlns:a16="http://schemas.microsoft.com/office/drawing/2014/main" id="{E97D3A64-5ED2-F0C1-626D-2879A7EC3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6551595"/>
              <a:ext cx="4076700" cy="3365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" name="Rectangle 46">
              <a:extLst>
                <a:ext uri="{FF2B5EF4-FFF2-40B4-BE49-F238E27FC236}">
                  <a16:creationId xmlns:a16="http://schemas.microsoft.com/office/drawing/2014/main" id="{2453E39B-676C-E30C-26C6-8DA71B7677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5300" y="6551595"/>
              <a:ext cx="4076700" cy="3365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pic>
        <p:nvPicPr>
          <p:cNvPr id="11" name="Obraz 10">
            <a:extLst>
              <a:ext uri="{FF2B5EF4-FFF2-40B4-BE49-F238E27FC236}">
                <a16:creationId xmlns:a16="http://schemas.microsoft.com/office/drawing/2014/main" id="{17E8128E-1DE0-B1B0-F937-11C2CBF9F7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060" y="-200345"/>
            <a:ext cx="1524000" cy="1524000"/>
          </a:xfrm>
          <a:prstGeom prst="rect">
            <a:avLst/>
          </a:prstGeom>
        </p:spPr>
      </p:pic>
      <p:grpSp>
        <p:nvGrpSpPr>
          <p:cNvPr id="8" name="Grupa 7">
            <a:extLst>
              <a:ext uri="{FF2B5EF4-FFF2-40B4-BE49-F238E27FC236}">
                <a16:creationId xmlns:a16="http://schemas.microsoft.com/office/drawing/2014/main" id="{6ECEBDA9-7605-8579-5800-823C63EC44B5}"/>
              </a:ext>
            </a:extLst>
          </p:cNvPr>
          <p:cNvGrpSpPr/>
          <p:nvPr/>
        </p:nvGrpSpPr>
        <p:grpSpPr>
          <a:xfrm>
            <a:off x="314940" y="829816"/>
            <a:ext cx="9746840" cy="54588"/>
            <a:chOff x="0" y="6551595"/>
            <a:chExt cx="12192000" cy="336550"/>
          </a:xfrm>
        </p:grpSpPr>
        <p:sp>
          <p:nvSpPr>
            <p:cNvPr id="9" name="Rectangle 44">
              <a:extLst>
                <a:ext uri="{FF2B5EF4-FFF2-40B4-BE49-F238E27FC236}">
                  <a16:creationId xmlns:a16="http://schemas.microsoft.com/office/drawing/2014/main" id="{92832E2E-B09B-4E34-DF60-B4C9FCD58D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51595"/>
              <a:ext cx="4038600" cy="3365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" name="Rectangle 45">
              <a:extLst>
                <a:ext uri="{FF2B5EF4-FFF2-40B4-BE49-F238E27FC236}">
                  <a16:creationId xmlns:a16="http://schemas.microsoft.com/office/drawing/2014/main" id="{4E80F49C-DEAA-0AB3-0019-350F5A1C6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6551595"/>
              <a:ext cx="4076700" cy="3365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2" name="Rectangle 46">
              <a:extLst>
                <a:ext uri="{FF2B5EF4-FFF2-40B4-BE49-F238E27FC236}">
                  <a16:creationId xmlns:a16="http://schemas.microsoft.com/office/drawing/2014/main" id="{3FE2D649-538C-C11D-273E-F6733E7A8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5300" y="6551595"/>
              <a:ext cx="4076700" cy="3365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B0FB06DA-DECF-3C9F-2E38-FCD08CC03801}"/>
              </a:ext>
            </a:extLst>
          </p:cNvPr>
          <p:cNvSpPr txBox="1"/>
          <p:nvPr/>
        </p:nvSpPr>
        <p:spPr>
          <a:xfrm>
            <a:off x="550606" y="1189703"/>
            <a:ext cx="110907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1. Operacja musi zostać zrealizowana w maksymalnie dwóch etapach.</a:t>
            </a:r>
          </a:p>
          <a:p>
            <a:r>
              <a:rPr lang="pl-PL" sz="2000" dirty="0"/>
              <a:t>2. Operacja musi zostać zrealizowana w terminie nie dłuższym niż 2 lata od dnia zawarcia przez wnioskodawcę </a:t>
            </a:r>
            <a:r>
              <a:rPr lang="pl-PL" sz="2000" dirty="0" err="1"/>
              <a:t>UoPP</a:t>
            </a:r>
            <a:r>
              <a:rPr lang="pl-PL" sz="2000" dirty="0"/>
              <a:t> i jednocześnie nie dłuższym niż do 30 czerwca 2029 r.</a:t>
            </a:r>
          </a:p>
          <a:p>
            <a:r>
              <a:rPr lang="pl-PL" sz="2000" dirty="0"/>
              <a:t>3. W przypadku gdy operacja jest inwestycją trwale związaną z nieruchomością, operacja powinna być realizowana na obszarze objętym LSR i jednocześnie na nieruchomości będącej własnością wnioskodawcy lub do której wnioskodawca posiada tytuł prawny do dysponowania na cele określone w </a:t>
            </a:r>
            <a:r>
              <a:rPr lang="pl-PL" sz="2000" dirty="0" err="1"/>
              <a:t>WoPP</a:t>
            </a:r>
            <a:r>
              <a:rPr lang="pl-PL" sz="2000" dirty="0"/>
              <a:t> przez: okres ubiegania się o przyznanie pomocy na operację, okres realizacji operacji oraz okres związania celem.</a:t>
            </a:r>
          </a:p>
          <a:p>
            <a:r>
              <a:rPr lang="pl-PL" sz="2000" dirty="0"/>
              <a:t>4. W przypadku operacji, która obejmuje koszty zakupu i instalacji odnawialnych źródeł energii, suma planowanych do poniesienia kosztów dotyczących odnawialnych źródeł energii </a:t>
            </a:r>
            <a:r>
              <a:rPr lang="pl-PL" sz="2000" u="sng" dirty="0"/>
              <a:t>nie może przekraczać połowy </a:t>
            </a:r>
            <a:r>
              <a:rPr lang="pl-PL" sz="2000" dirty="0"/>
              <a:t>wszystkich kosztów kwalifikowalnych.</a:t>
            </a:r>
          </a:p>
          <a:p>
            <a:r>
              <a:rPr lang="pl-PL" sz="2000" dirty="0"/>
              <a:t>5. Operacja nie może obejmować budowy lub modernizacji: dróg w rozumieniu art. 4 ustawy z dnia 21 marca 1985 r. o drogach publicznych, targowisk, sieci wodno-kanalizacyjnych, przydomowych oczyszczalni ścieków, </a:t>
            </a:r>
            <a:r>
              <a:rPr lang="pl-PL" sz="2000" b="1" u="sng" dirty="0"/>
              <a:t>ani nie może być operacją dotyczącą świadczenia usług rolniczych</a:t>
            </a:r>
            <a:r>
              <a:rPr lang="pl-PL" sz="2000" dirty="0"/>
              <a:t>.</a:t>
            </a:r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40310534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454</TotalTime>
  <Words>2623</Words>
  <Application>Microsoft Office PowerPoint</Application>
  <PresentationFormat>Panoramiczny</PresentationFormat>
  <Paragraphs>174</Paragraphs>
  <Slides>22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Motyw pakietu Office</vt:lpstr>
      <vt:lpstr>Spotkanie informacyjno – szkoleniowe dla potencjalnych beneficjentów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Dziękujemy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SWDP Czermin</dc:creator>
  <cp:lastModifiedBy>SWDP Czermin</cp:lastModifiedBy>
  <cp:revision>15</cp:revision>
  <dcterms:created xsi:type="dcterms:W3CDTF">2025-03-10T10:16:55Z</dcterms:created>
  <dcterms:modified xsi:type="dcterms:W3CDTF">2025-03-13T14:04:30Z</dcterms:modified>
</cp:coreProperties>
</file>